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1"/>
  </p:notesMasterIdLst>
  <p:sldIdLst>
    <p:sldId id="256" r:id="rId5"/>
    <p:sldId id="261" r:id="rId6"/>
    <p:sldId id="268" r:id="rId7"/>
    <p:sldId id="269" r:id="rId8"/>
    <p:sldId id="272" r:id="rId9"/>
    <p:sldId id="258" r:id="rId10"/>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C9DF"/>
    <a:srgbClr val="ECE5D5"/>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0146" autoAdjust="0"/>
  </p:normalViewPr>
  <p:slideViewPr>
    <p:cSldViewPr snapToGrid="0">
      <p:cViewPr varScale="1">
        <p:scale>
          <a:sx n="102" d="100"/>
          <a:sy n="102" d="100"/>
        </p:scale>
        <p:origin x="870"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presProps" Target="presProps.xml"/><Relationship Id="rId2" Type="http://schemas.openxmlformats.org/officeDocument/2006/relationships/customXml" Target="../customXml/item2.xml"/><Relationship Id="rId16"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tableStyles" Target="tableStyle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rella Wildeman" userId="430e6434-b245-410f-bd67-01b4f8e6a8d6" providerId="ADAL" clId="{2775CE20-2DCC-4EF2-B98C-F75CDBF3767A}"/>
    <pc:docChg chg="delSld modSld">
      <pc:chgData name="Mirella Wildeman" userId="430e6434-b245-410f-bd67-01b4f8e6a8d6" providerId="ADAL" clId="{2775CE20-2DCC-4EF2-B98C-F75CDBF3767A}" dt="2026-07-01T14:27:04.986" v="2" actId="6549"/>
      <pc:docMkLst>
        <pc:docMk/>
      </pc:docMkLst>
      <pc:sldChg chg="modSp mod">
        <pc:chgData name="Mirella Wildeman" userId="430e6434-b245-410f-bd67-01b4f8e6a8d6" providerId="ADAL" clId="{2775CE20-2DCC-4EF2-B98C-F75CDBF3767A}" dt="2026-07-01T14:27:04.986" v="2" actId="6549"/>
        <pc:sldMkLst>
          <pc:docMk/>
          <pc:sldMk cId="1529994385" sldId="258"/>
        </pc:sldMkLst>
        <pc:spChg chg="mod">
          <ac:chgData name="Mirella Wildeman" userId="430e6434-b245-410f-bd67-01b4f8e6a8d6" providerId="ADAL" clId="{2775CE20-2DCC-4EF2-B98C-F75CDBF3767A}" dt="2026-07-01T14:27:04.986" v="2" actId="6549"/>
          <ac:spMkLst>
            <pc:docMk/>
            <pc:sldMk cId="1529994385" sldId="258"/>
            <ac:spMk id="3" creationId="{26B9FD96-D228-C56E-1BBE-C5C646902975}"/>
          </ac:spMkLst>
        </pc:spChg>
      </pc:sldChg>
      <pc:sldChg chg="del">
        <pc:chgData name="Mirella Wildeman" userId="430e6434-b245-410f-bd67-01b4f8e6a8d6" providerId="ADAL" clId="{2775CE20-2DCC-4EF2-B98C-F75CDBF3767A}" dt="2026-07-01T14:26:51.633" v="1" actId="2696"/>
        <pc:sldMkLst>
          <pc:docMk/>
          <pc:sldMk cId="3810178239" sldId="260"/>
        </pc:sldMkLst>
      </pc:sldChg>
      <pc:sldChg chg="del">
        <pc:chgData name="Mirella Wildeman" userId="430e6434-b245-410f-bd67-01b4f8e6a8d6" providerId="ADAL" clId="{2775CE20-2DCC-4EF2-B98C-F75CDBF3767A}" dt="2026-07-01T14:26:28.819" v="0" actId="2696"/>
        <pc:sldMkLst>
          <pc:docMk/>
          <pc:sldMk cId="3926833254"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713E8E5-E79B-4A2E-9320-5FC8C63FF6D7}" type="datetimeFigureOut">
              <a:rPr lang="nl-NL" smtClean="0"/>
              <a:t>1-7-2026</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676DC1-AE85-43F4-B1D4-18CE6112F542}" type="slidenum">
              <a:rPr lang="nl-NL" smtClean="0"/>
              <a:t>‹nr.›</a:t>
            </a:fld>
            <a:endParaRPr lang="nl-NL"/>
          </a:p>
        </p:txBody>
      </p:sp>
    </p:spTree>
    <p:extLst>
      <p:ext uri="{BB962C8B-B14F-4D97-AF65-F5344CB8AC3E}">
        <p14:creationId xmlns:p14="http://schemas.microsoft.com/office/powerpoint/2010/main" val="2813694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firebasestorage.googleapis.com/v0/b/story-splat.firebasestorage.app/o/users%2FvVOHASDxnRMYQVSPvCBuB9P8Ua03%2Fhtml%2FDe%20Voormalige%20Synagoge%20van%20Delfzijl.html?alt=media&amp;token=8c8e3fa0-03a7-46e1-aff7-fac9850fa428"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a:t>
            </a:r>
            <a:r>
              <a:rPr lang="nl-NL" b="1" dirty="0"/>
              <a:t>in deze tekstvakken staat meer informatie over de dia slides voor de leerkracht</a:t>
            </a:r>
            <a:r>
              <a:rPr lang="nl-NL" b="0" dirty="0"/>
              <a:t>] </a:t>
            </a:r>
            <a:endParaRPr lang="nl-NL" dirty="0"/>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1</a:t>
            </a:fld>
            <a:endParaRPr lang="nl-NL"/>
          </a:p>
        </p:txBody>
      </p:sp>
    </p:spTree>
    <p:extLst>
      <p:ext uri="{BB962C8B-B14F-4D97-AF65-F5344CB8AC3E}">
        <p14:creationId xmlns:p14="http://schemas.microsoft.com/office/powerpoint/2010/main" val="37068853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1200" b="0" dirty="0"/>
              <a:t>[</a:t>
            </a:r>
            <a:r>
              <a:rPr lang="nl-NL" sz="1200" b="1" dirty="0"/>
              <a:t>uitleg titel</a:t>
            </a:r>
            <a:r>
              <a:rPr lang="nl-NL" sz="1200" b="0" dirty="0"/>
              <a:t>]</a:t>
            </a:r>
          </a:p>
          <a:p>
            <a:pPr marL="0" marR="0" lvl="0" indent="0" algn="l" defTabSz="914400" rtl="0" eaLnBrk="1" fontAlgn="auto" latinLnBrk="0" hangingPunct="1">
              <a:lnSpc>
                <a:spcPct val="100000"/>
              </a:lnSpc>
              <a:spcBef>
                <a:spcPts val="0"/>
              </a:spcBef>
              <a:spcAft>
                <a:spcPts val="0"/>
              </a:spcAft>
              <a:buClrTx/>
              <a:buSzTx/>
              <a:buFontTx/>
              <a:buNone/>
              <a:tabLst/>
              <a:defRPr/>
            </a:pPr>
            <a:r>
              <a:rPr lang="nl-NL" sz="1200" dirty="0"/>
              <a:t>De titel van de tentoonstelling is ‘Doorkijken’ en heeft een driedubbele betekenis. Van zowel </a:t>
            </a:r>
            <a:r>
              <a:rPr lang="nl-NL" sz="1200" b="1" dirty="0"/>
              <a:t>door het raam kijken</a:t>
            </a:r>
            <a:r>
              <a:rPr lang="nl-NL" sz="1200" dirty="0"/>
              <a:t> als </a:t>
            </a:r>
            <a:r>
              <a:rPr lang="nl-NL" sz="1200" b="1" dirty="0"/>
              <a:t>verder kijken dan wat je al weet </a:t>
            </a:r>
            <a:r>
              <a:rPr lang="nl-NL" sz="1200" dirty="0"/>
              <a:t>als </a:t>
            </a:r>
            <a:r>
              <a:rPr lang="nl-NL" sz="1200" b="1" dirty="0"/>
              <a:t>terug in de tijd kijken.</a:t>
            </a:r>
            <a:endParaRPr lang="nl-NL" sz="1200" dirty="0"/>
          </a:p>
          <a:p>
            <a:endParaRPr lang="nl-NL" dirty="0"/>
          </a:p>
          <a:p>
            <a:r>
              <a:rPr lang="nl-NL" dirty="0"/>
              <a:t>Kom er tijdens deze presentatie achter waarom!</a:t>
            </a:r>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2</a:t>
            </a:fld>
            <a:endParaRPr lang="nl-NL"/>
          </a:p>
        </p:txBody>
      </p:sp>
    </p:spTree>
    <p:extLst>
      <p:ext uri="{BB962C8B-B14F-4D97-AF65-F5344CB8AC3E}">
        <p14:creationId xmlns:p14="http://schemas.microsoft.com/office/powerpoint/2010/main" val="40717287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Waar is de expositie? In het centrum van Delfzijl! Misschien ben je al wel eens langs deze plek gelopen. Dit gebouw aan de Singel 50 ligt achter het Molenbergplein (wat je misschien kan kennen van de bioscoop). </a:t>
            </a:r>
          </a:p>
          <a:p>
            <a:endParaRPr lang="nl-NL" dirty="0"/>
          </a:p>
          <a:p>
            <a:r>
              <a:rPr lang="nl-NL" dirty="0"/>
              <a:t>[</a:t>
            </a:r>
            <a:r>
              <a:rPr lang="nl-NL" b="1" dirty="0"/>
              <a:t>vraag aan de klas</a:t>
            </a:r>
            <a:r>
              <a:rPr lang="nl-NL" b="0" dirty="0"/>
              <a:t>] Heb jij dit gebouw al wel eens gezien? </a:t>
            </a:r>
            <a:endParaRPr lang="nl-NL" dirty="0"/>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3</a:t>
            </a:fld>
            <a:endParaRPr lang="nl-NL"/>
          </a:p>
        </p:txBody>
      </p:sp>
    </p:spTree>
    <p:extLst>
      <p:ext uri="{BB962C8B-B14F-4D97-AF65-F5344CB8AC3E}">
        <p14:creationId xmlns:p14="http://schemas.microsoft.com/office/powerpoint/2010/main" val="38498661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r>
              <a:rPr lang="nl-NL" dirty="0"/>
              <a:t>[</a:t>
            </a:r>
            <a:r>
              <a:rPr lang="nl-NL" b="1" dirty="0"/>
              <a:t>vraag aan de klas</a:t>
            </a:r>
            <a:r>
              <a:rPr lang="nl-NL" dirty="0"/>
              <a:t>] Wie weet wat een Synagoge is?</a:t>
            </a:r>
          </a:p>
          <a:p>
            <a:endParaRPr lang="nl-NL" dirty="0"/>
          </a:p>
          <a:p>
            <a:r>
              <a:rPr lang="nl-NL" b="1" dirty="0"/>
              <a:t>Beth Ha-</a:t>
            </a:r>
            <a:r>
              <a:rPr lang="nl-NL" b="1" dirty="0" err="1"/>
              <a:t>Knesset</a:t>
            </a:r>
            <a:r>
              <a:rPr lang="nl-NL" b="1" dirty="0"/>
              <a:t> </a:t>
            </a:r>
            <a:r>
              <a:rPr lang="nl-NL" b="0" dirty="0"/>
              <a:t>is </a:t>
            </a:r>
            <a:r>
              <a:rPr lang="nl-NL" b="0" dirty="0" err="1"/>
              <a:t>Herbreeuws</a:t>
            </a:r>
            <a:r>
              <a:rPr lang="nl-NL" b="0" dirty="0"/>
              <a:t> voor ‘huis van samenkomst’. Ook wel door de Joden een Synagoge genoemd. </a:t>
            </a:r>
          </a:p>
          <a:p>
            <a:endParaRPr lang="nl-NL" b="1" dirty="0"/>
          </a:p>
          <a:p>
            <a:endParaRPr lang="nl-NL" dirty="0"/>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4</a:t>
            </a:fld>
            <a:endParaRPr lang="nl-NL"/>
          </a:p>
        </p:txBody>
      </p:sp>
    </p:spTree>
    <p:extLst>
      <p:ext uri="{BB962C8B-B14F-4D97-AF65-F5344CB8AC3E}">
        <p14:creationId xmlns:p14="http://schemas.microsoft.com/office/powerpoint/2010/main" val="2546757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txBody>
          <a:bodyPr/>
          <a:lstStyle/>
          <a:p>
            <a:endParaRPr lang="nl-NL"/>
          </a:p>
        </p:txBody>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b="1" dirty="0"/>
              <a:t>Volledige link naar de 3D scan: </a:t>
            </a:r>
            <a:r>
              <a:rPr lang="en-US" dirty="0">
                <a:hlinkClick r:id="rId3"/>
              </a:rPr>
              <a:t>https://firebasestorage.googleapis.com/v0/b/story-splat.firebasestorage.app/o/users%2FvVOHASDxnRMYQVSPvCBuB9P8Ua03%2Fhtml%2FDe%20Voormalige%20Synagoge%20van%20Delfzijl.html?alt=media&amp;token=8c8e3fa0-03a7-46e1-aff7-fac9850fa428</a:t>
            </a:r>
            <a:r>
              <a:rPr lang="en-US" dirty="0"/>
              <a:t> </a:t>
            </a:r>
          </a:p>
          <a:p>
            <a:r>
              <a:rPr lang="nl-NL" b="1" dirty="0"/>
              <a:t> </a:t>
            </a:r>
          </a:p>
        </p:txBody>
      </p:sp>
      <p:sp>
        <p:nvSpPr>
          <p:cNvPr id="4" name="Tijdelijke aanduiding voor dianummer 3"/>
          <p:cNvSpPr>
            <a:spLocks noGrp="1"/>
          </p:cNvSpPr>
          <p:nvPr>
            <p:ph type="sldNum" sz="quarter" idx="5"/>
          </p:nvPr>
        </p:nvSpPr>
        <p:spPr/>
        <p:txBody>
          <a:bodyPr/>
          <a:lstStyle/>
          <a:p>
            <a:fld id="{4E676DC1-AE85-43F4-B1D4-18CE6112F542}" type="slidenum">
              <a:rPr lang="nl-NL" smtClean="0"/>
              <a:t>5</a:t>
            </a:fld>
            <a:endParaRPr lang="nl-NL"/>
          </a:p>
        </p:txBody>
      </p:sp>
    </p:spTree>
    <p:extLst>
      <p:ext uri="{BB962C8B-B14F-4D97-AF65-F5344CB8AC3E}">
        <p14:creationId xmlns:p14="http://schemas.microsoft.com/office/powerpoint/2010/main" val="36443192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F12EC9-9AC8-2DC3-1712-D0860A5390B2}"/>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A21E3FA0-6C59-07C9-1C08-78A90C1491B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E95F9B40-8CAE-5C6C-8466-9336EB54B114}"/>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1C5E3820-FE60-AD18-EF03-48D7A7CE854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2ED2FE52-067F-1478-24CC-66DAF0C946B0}"/>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40643763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AA6B48-9968-8F7A-CD78-F1F9FAAC4DEA}"/>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5090EF47-49A8-9034-F862-CBF664247605}"/>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A5298B62-C381-86AB-15ED-530A307B8799}"/>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32DC13A9-E30B-836C-7C0C-FB76516C5B36}"/>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6121B5DA-B364-D4BD-5B81-3D49079E2F94}"/>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0906906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5CAA48DC-9BD9-04FB-ED12-45AC97D4218A}"/>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B400EF5-2D33-55CC-A3FF-72B77776B3C4}"/>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12EF043-3C45-7C7B-DBD6-82B818BD7091}"/>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30E4D6AE-8919-6623-E62A-35178AC11F1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F3F4888-AC90-2950-22BD-182B21C5A78F}"/>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345499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0C95AF-62ED-6CC5-954F-7053F5952FC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668BD2B5-0535-BE8B-4DD7-10C8056A42C2}"/>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729211D-DAEA-A58E-D3B0-39D3FADBBC88}"/>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93F6F8EF-D911-D07D-B603-758B690C6830}"/>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BBAB14C-7E42-48B0-2BA6-B4285DF821FD}"/>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36045255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97D2383-C6DA-A055-3C3D-2C910B4F15EF}"/>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CB285B3D-2BAC-1A22-84AE-BE0AD9583C00}"/>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85390A30-4060-BE0D-81D0-E51A8A83047F}"/>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84F29F49-FD34-E5E3-A7B6-D2A49DDC308B}"/>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BE265A7-F435-4B82-A591-85703BA7BD3C}"/>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1187736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F3901D0-B8C3-8DAB-6C73-D2C04E25D6E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8F1D9A57-506D-18BE-1B08-42A4F8B9F228}"/>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7BF9E7AF-16A8-637D-02AE-F3F839CF1D98}"/>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38B67E4-E9C0-752E-5ADF-65D50A1BF2ED}"/>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6" name="Tijdelijke aanduiding voor voettekst 5">
            <a:extLst>
              <a:ext uri="{FF2B5EF4-FFF2-40B4-BE49-F238E27FC236}">
                <a16:creationId xmlns:a16="http://schemas.microsoft.com/office/drawing/2014/main" id="{D319E235-554B-B10D-3170-CA021B471CA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98DAF36E-0C2B-85CE-CB15-182E6091D130}"/>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4159799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263C47F-7D43-6530-0534-28D62F0D1CBE}"/>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E834F2CA-07E1-96D0-EEAB-FB5D0AEE720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0F52B176-F6D2-8B1B-0595-A737D81545C1}"/>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3F72C0EC-08FA-C6F5-8F97-FDB01868EFB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AD08AEB9-59ED-12B5-FB9C-39F7E7E37E49}"/>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78D827DC-5B3A-7D9D-F217-AF74CB63EE8B}"/>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8" name="Tijdelijke aanduiding voor voettekst 7">
            <a:extLst>
              <a:ext uri="{FF2B5EF4-FFF2-40B4-BE49-F238E27FC236}">
                <a16:creationId xmlns:a16="http://schemas.microsoft.com/office/drawing/2014/main" id="{DFF8107F-2C7C-F3A7-1D75-88179A55A859}"/>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C2DA64ED-CBB2-8DEF-4AF3-9678B28FE346}"/>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4253607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2C763C-3850-D871-7375-2EC44FE8C597}"/>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B1A72B58-C345-74F5-302A-EE2DB8109121}"/>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4" name="Tijdelijke aanduiding voor voettekst 3">
            <a:extLst>
              <a:ext uri="{FF2B5EF4-FFF2-40B4-BE49-F238E27FC236}">
                <a16:creationId xmlns:a16="http://schemas.microsoft.com/office/drawing/2014/main" id="{A72E0C8C-A126-E835-00C3-85D33C2A9AE9}"/>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86AAA992-3C15-8FF1-3CCA-CB1241268D4D}"/>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33410247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DF2C0438-1459-5011-D0F5-E26E12B9F4C2}"/>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3" name="Tijdelijke aanduiding voor voettekst 2">
            <a:extLst>
              <a:ext uri="{FF2B5EF4-FFF2-40B4-BE49-F238E27FC236}">
                <a16:creationId xmlns:a16="http://schemas.microsoft.com/office/drawing/2014/main" id="{5B095487-C0D0-BA0A-896E-1FA50DD9D36B}"/>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4458D371-4DCA-092D-827E-5BD54360D1B8}"/>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424621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2DFB3B7-0C2F-A279-24DA-7148DDF9A062}"/>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E797C789-3602-4F2F-FD46-CC5D94C2533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730B4504-A0B3-5E51-278F-8EFA99EF3E9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5CA37CE-4529-E81E-1D2F-80C90498F9C8}"/>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6" name="Tijdelijke aanduiding voor voettekst 5">
            <a:extLst>
              <a:ext uri="{FF2B5EF4-FFF2-40B4-BE49-F238E27FC236}">
                <a16:creationId xmlns:a16="http://schemas.microsoft.com/office/drawing/2014/main" id="{25462BA7-02F9-9515-597E-9BCE30DBC596}"/>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59D1A0E5-52C9-4197-FEEF-E026BB3966D7}"/>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27497354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2C5C3C5-E25A-06BA-839F-469116B7A12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94BC235-5FBF-713E-C41B-DD868DCFE4A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BCFF5C1-B185-55A1-4170-1487C85ECA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C41129B8-B62D-4F39-75EF-37322A3052B6}"/>
              </a:ext>
            </a:extLst>
          </p:cNvPr>
          <p:cNvSpPr>
            <a:spLocks noGrp="1"/>
          </p:cNvSpPr>
          <p:nvPr>
            <p:ph type="dt" sz="half" idx="10"/>
          </p:nvPr>
        </p:nvSpPr>
        <p:spPr/>
        <p:txBody>
          <a:bodyPr/>
          <a:lstStyle/>
          <a:p>
            <a:fld id="{A361238A-4A52-4460-9F0C-7DFF0F181D80}" type="datetimeFigureOut">
              <a:rPr lang="nl-NL" smtClean="0"/>
              <a:t>1-7-2026</a:t>
            </a:fld>
            <a:endParaRPr lang="nl-NL"/>
          </a:p>
        </p:txBody>
      </p:sp>
      <p:sp>
        <p:nvSpPr>
          <p:cNvPr id="6" name="Tijdelijke aanduiding voor voettekst 5">
            <a:extLst>
              <a:ext uri="{FF2B5EF4-FFF2-40B4-BE49-F238E27FC236}">
                <a16:creationId xmlns:a16="http://schemas.microsoft.com/office/drawing/2014/main" id="{EDC59354-4DD0-EF7C-9F8B-284411DCB684}"/>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DB59CF66-95AA-4204-7049-21C407194894}"/>
              </a:ext>
            </a:extLst>
          </p:cNvPr>
          <p:cNvSpPr>
            <a:spLocks noGrp="1"/>
          </p:cNvSpPr>
          <p:nvPr>
            <p:ph type="sldNum" sz="quarter" idx="12"/>
          </p:nvPr>
        </p:nvSpPr>
        <p:spPr/>
        <p:txBody>
          <a:bodyPr/>
          <a:lstStyle/>
          <a:p>
            <a:fld id="{56D0A1BA-BA69-4ED2-A4A9-8515F3D99F97}" type="slidenum">
              <a:rPr lang="nl-NL" smtClean="0"/>
              <a:t>‹nr.›</a:t>
            </a:fld>
            <a:endParaRPr lang="nl-NL"/>
          </a:p>
        </p:txBody>
      </p:sp>
    </p:spTree>
    <p:extLst>
      <p:ext uri="{BB962C8B-B14F-4D97-AF65-F5344CB8AC3E}">
        <p14:creationId xmlns:p14="http://schemas.microsoft.com/office/powerpoint/2010/main" val="1235519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2A620E7-DD53-A032-E4B2-C1EFD8C335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4AF4BDB2-E704-2D38-CD3A-92F63CA797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880D3852-7CF3-A8EF-8A64-C1F7FB17CD0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361238A-4A52-4460-9F0C-7DFF0F181D80}" type="datetimeFigureOut">
              <a:rPr lang="nl-NL" smtClean="0"/>
              <a:t>1-7-2026</a:t>
            </a:fld>
            <a:endParaRPr lang="nl-NL"/>
          </a:p>
        </p:txBody>
      </p:sp>
      <p:sp>
        <p:nvSpPr>
          <p:cNvPr id="5" name="Tijdelijke aanduiding voor voettekst 4">
            <a:extLst>
              <a:ext uri="{FF2B5EF4-FFF2-40B4-BE49-F238E27FC236}">
                <a16:creationId xmlns:a16="http://schemas.microsoft.com/office/drawing/2014/main" id="{448BB7CC-37FB-6015-6A3F-715986DBFF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nl-NL"/>
          </a:p>
        </p:txBody>
      </p:sp>
      <p:sp>
        <p:nvSpPr>
          <p:cNvPr id="6" name="Tijdelijke aanduiding voor dianummer 5">
            <a:extLst>
              <a:ext uri="{FF2B5EF4-FFF2-40B4-BE49-F238E27FC236}">
                <a16:creationId xmlns:a16="http://schemas.microsoft.com/office/drawing/2014/main" id="{AD3EE8A1-5B87-26CF-C861-B1B76C25839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56D0A1BA-BA69-4ED2-A4A9-8515F3D99F97}" type="slidenum">
              <a:rPr lang="nl-NL" smtClean="0"/>
              <a:t>‹nr.›</a:t>
            </a:fld>
            <a:endParaRPr lang="nl-NL"/>
          </a:p>
        </p:txBody>
      </p:sp>
    </p:spTree>
    <p:extLst>
      <p:ext uri="{BB962C8B-B14F-4D97-AF65-F5344CB8AC3E}">
        <p14:creationId xmlns:p14="http://schemas.microsoft.com/office/powerpoint/2010/main" val="21852931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hyperlink" Target="https://firebasestorage.googleapis.com/v0/b/story-splat.firebasestorage.app/o/users%2FvVOHASDxnRMYQVSPvCBuB9P8Ua03%2Fhtml%2FDe%20Voormalige%20Synagoge%20van%20Delfzijl.html?alt=media&amp;token=8c8e3fa0-03a7-46e1-aff7-fac9850fa42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CE5D5"/>
        </a:solidFill>
        <a:effectLst/>
      </p:bgPr>
    </p:bg>
    <p:spTree>
      <p:nvGrpSpPr>
        <p:cNvPr id="1" name=""/>
        <p:cNvGrpSpPr/>
        <p:nvPr/>
      </p:nvGrpSpPr>
      <p:grpSpPr>
        <a:xfrm>
          <a:off x="0" y="0"/>
          <a:ext cx="0" cy="0"/>
          <a:chOff x="0" y="0"/>
          <a:chExt cx="0" cy="0"/>
        </a:xfrm>
      </p:grpSpPr>
      <p:sp>
        <p:nvSpPr>
          <p:cNvPr id="3" name="Ondertitel 2">
            <a:extLst>
              <a:ext uri="{FF2B5EF4-FFF2-40B4-BE49-F238E27FC236}">
                <a16:creationId xmlns:a16="http://schemas.microsoft.com/office/drawing/2014/main" id="{40BE4CCD-2AD3-8818-3777-EBE1F82ACBFF}"/>
              </a:ext>
            </a:extLst>
          </p:cNvPr>
          <p:cNvSpPr>
            <a:spLocks noGrp="1"/>
          </p:cNvSpPr>
          <p:nvPr>
            <p:ph type="subTitle" idx="1"/>
          </p:nvPr>
        </p:nvSpPr>
        <p:spPr>
          <a:xfrm>
            <a:off x="1524000" y="2471709"/>
            <a:ext cx="9144000" cy="634732"/>
          </a:xfrm>
        </p:spPr>
        <p:txBody>
          <a:bodyPr>
            <a:normAutofit/>
          </a:bodyPr>
          <a:lstStyle/>
          <a:p>
            <a:r>
              <a:rPr lang="nl-NL" sz="3600" dirty="0">
                <a:solidFill>
                  <a:srgbClr val="663300"/>
                </a:solidFill>
                <a:latin typeface="Corbel" panose="020B0503020204020204" pitchFamily="34" charset="0"/>
              </a:rPr>
              <a:t>raamexpositie</a:t>
            </a:r>
          </a:p>
        </p:txBody>
      </p:sp>
      <p:sp>
        <p:nvSpPr>
          <p:cNvPr id="5" name="Titel 4">
            <a:extLst>
              <a:ext uri="{FF2B5EF4-FFF2-40B4-BE49-F238E27FC236}">
                <a16:creationId xmlns:a16="http://schemas.microsoft.com/office/drawing/2014/main" id="{52DCA9E8-7F88-1D1B-070D-F5ADDBC31EB8}"/>
              </a:ext>
            </a:extLst>
          </p:cNvPr>
          <p:cNvSpPr txBox="1">
            <a:spLocks noGrp="1"/>
          </p:cNvSpPr>
          <p:nvPr>
            <p:ph type="ctrTitle"/>
          </p:nvPr>
        </p:nvSpPr>
        <p:spPr>
          <a:xfrm>
            <a:off x="1524000" y="2789075"/>
            <a:ext cx="9144000" cy="1421928"/>
          </a:xfrm>
          <a:prstGeom prst="rect">
            <a:avLst/>
          </a:prstGeom>
          <a:noFill/>
        </p:spPr>
        <p:txBody>
          <a:bodyPr wrap="square" rtlCol="0">
            <a:spAutoFit/>
          </a:bodyPr>
          <a:lstStyle/>
          <a:p>
            <a:r>
              <a:rPr lang="nl-NL" sz="9600" dirty="0">
                <a:solidFill>
                  <a:srgbClr val="663300"/>
                </a:solidFill>
                <a:latin typeface="Britannic Bold" panose="020B0903060703020204" pitchFamily="34" charset="0"/>
              </a:rPr>
              <a:t>Doorkijken</a:t>
            </a:r>
          </a:p>
        </p:txBody>
      </p:sp>
    </p:spTree>
    <p:extLst>
      <p:ext uri="{BB962C8B-B14F-4D97-AF65-F5344CB8AC3E}">
        <p14:creationId xmlns:p14="http://schemas.microsoft.com/office/powerpoint/2010/main" val="35403904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6B598C81-91A8-6EC0-75DA-5EE17FB1B568}"/>
              </a:ext>
            </a:extLst>
          </p:cNvPr>
          <p:cNvSpPr/>
          <p:nvPr/>
        </p:nvSpPr>
        <p:spPr>
          <a:xfrm>
            <a:off x="0" y="0"/>
            <a:ext cx="6096000" cy="6858000"/>
          </a:xfrm>
          <a:prstGeom prst="rect">
            <a:avLst/>
          </a:prstGeom>
          <a:solidFill>
            <a:srgbClr val="ECE5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FBF10EA8-5C64-0595-E1EE-A33030DB51E5}"/>
              </a:ext>
            </a:extLst>
          </p:cNvPr>
          <p:cNvSpPr>
            <a:spLocks noGrp="1"/>
          </p:cNvSpPr>
          <p:nvPr>
            <p:ph type="title"/>
          </p:nvPr>
        </p:nvSpPr>
        <p:spPr>
          <a:xfrm>
            <a:off x="1348880" y="3604994"/>
            <a:ext cx="3398240" cy="1325563"/>
          </a:xfrm>
        </p:spPr>
        <p:txBody>
          <a:bodyPr/>
          <a:lstStyle/>
          <a:p>
            <a:pPr algn="ctr"/>
            <a:r>
              <a:rPr lang="nl-NL" sz="4400" dirty="0">
                <a:solidFill>
                  <a:srgbClr val="663300"/>
                </a:solidFill>
                <a:latin typeface="Britannic Bold" panose="020B0903060703020204" pitchFamily="34" charset="0"/>
              </a:rPr>
              <a:t>‘Doorkijken’</a:t>
            </a:r>
            <a:endParaRPr lang="nl-NL" dirty="0"/>
          </a:p>
        </p:txBody>
      </p:sp>
      <p:sp>
        <p:nvSpPr>
          <p:cNvPr id="3" name="Tijdelijke aanduiding voor inhoud 2">
            <a:extLst>
              <a:ext uri="{FF2B5EF4-FFF2-40B4-BE49-F238E27FC236}">
                <a16:creationId xmlns:a16="http://schemas.microsoft.com/office/drawing/2014/main" id="{6DD4B592-0C70-4485-1007-F7CF1A77D466}"/>
              </a:ext>
            </a:extLst>
          </p:cNvPr>
          <p:cNvSpPr>
            <a:spLocks noGrp="1"/>
          </p:cNvSpPr>
          <p:nvPr>
            <p:ph sz="half" idx="1"/>
          </p:nvPr>
        </p:nvSpPr>
        <p:spPr>
          <a:xfrm>
            <a:off x="729143" y="729842"/>
            <a:ext cx="5181600" cy="5875745"/>
          </a:xfrm>
        </p:spPr>
        <p:txBody>
          <a:bodyPr>
            <a:normAutofit/>
          </a:bodyPr>
          <a:lstStyle/>
          <a:p>
            <a:pPr marL="0" indent="0">
              <a:buNone/>
            </a:pPr>
            <a:endParaRPr lang="nl-NL" sz="2400" dirty="0">
              <a:solidFill>
                <a:srgbClr val="663300"/>
              </a:solidFill>
            </a:endParaRPr>
          </a:p>
          <a:p>
            <a:pPr marL="0" indent="0">
              <a:buNone/>
            </a:pPr>
            <a:endParaRPr lang="nl-NL" sz="2400" dirty="0">
              <a:solidFill>
                <a:srgbClr val="663300"/>
              </a:solidFill>
            </a:endParaRPr>
          </a:p>
          <a:p>
            <a:pPr marL="0" indent="0">
              <a:buNone/>
            </a:pPr>
            <a:endParaRPr lang="nl-NL" sz="2400" dirty="0">
              <a:solidFill>
                <a:srgbClr val="663300"/>
              </a:solidFill>
            </a:endParaRPr>
          </a:p>
          <a:p>
            <a:pPr marL="0" indent="0">
              <a:buNone/>
            </a:pPr>
            <a:r>
              <a:rPr lang="nl-NL" sz="2400" dirty="0">
                <a:solidFill>
                  <a:srgbClr val="663300"/>
                </a:solidFill>
              </a:rPr>
              <a:t>raamexpositie betekent: </a:t>
            </a:r>
          </a:p>
          <a:p>
            <a:pPr marL="0" indent="0">
              <a:buNone/>
            </a:pPr>
            <a:r>
              <a:rPr lang="nl-NL" sz="2400" b="1" dirty="0">
                <a:solidFill>
                  <a:srgbClr val="663300"/>
                </a:solidFill>
              </a:rPr>
              <a:t>‘kijk door het raam naar binnen’</a:t>
            </a:r>
          </a:p>
          <a:p>
            <a:pPr marL="0" indent="0">
              <a:buNone/>
            </a:pPr>
            <a:endParaRPr lang="nl-NL" sz="2400" dirty="0">
              <a:solidFill>
                <a:srgbClr val="663300"/>
              </a:solidFill>
            </a:endParaRPr>
          </a:p>
          <a:p>
            <a:pPr marL="0" indent="0">
              <a:buNone/>
            </a:pPr>
            <a:r>
              <a:rPr lang="nl-NL" sz="2400" dirty="0">
                <a:solidFill>
                  <a:srgbClr val="663300"/>
                </a:solidFill>
              </a:rPr>
              <a:t>de titel van de expositie is</a:t>
            </a:r>
          </a:p>
          <a:p>
            <a:pPr marL="0" indent="0">
              <a:buNone/>
            </a:pPr>
            <a:endParaRPr lang="nl-NL" sz="2400" dirty="0"/>
          </a:p>
          <a:p>
            <a:pPr marL="0" indent="0">
              <a:buNone/>
            </a:pPr>
            <a:endParaRPr lang="nl-NL" sz="2400" dirty="0"/>
          </a:p>
        </p:txBody>
      </p:sp>
      <p:pic>
        <p:nvPicPr>
          <p:cNvPr id="8" name="Picture 2" descr="Gluren bij de buren | Berthi's Weblog">
            <a:extLst>
              <a:ext uri="{FF2B5EF4-FFF2-40B4-BE49-F238E27FC236}">
                <a16:creationId xmlns:a16="http://schemas.microsoft.com/office/drawing/2014/main" id="{C32E1099-4B35-7494-A691-ECA9479EFFC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52412"/>
            <a:ext cx="4762500" cy="6353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9426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Afbeelding 10" descr="Afbeelding met buitenshuis, hemel, raam, baksteen&#10;&#10;Door AI gegenereerde inhoud is mogelijk onjuist.">
            <a:extLst>
              <a:ext uri="{FF2B5EF4-FFF2-40B4-BE49-F238E27FC236}">
                <a16:creationId xmlns:a16="http://schemas.microsoft.com/office/drawing/2014/main" id="{34587A21-D410-3969-CE3F-D8A26AEC07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6371159" cy="6858000"/>
          </a:xfrm>
          <a:prstGeom prst="rect">
            <a:avLst/>
          </a:prstGeom>
        </p:spPr>
      </p:pic>
      <p:pic>
        <p:nvPicPr>
          <p:cNvPr id="14" name="Afbeelding 13">
            <a:extLst>
              <a:ext uri="{FF2B5EF4-FFF2-40B4-BE49-F238E27FC236}">
                <a16:creationId xmlns:a16="http://schemas.microsoft.com/office/drawing/2014/main" id="{710D329E-5B3C-C69C-2FB5-76A05F7B7A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2585" y="2295281"/>
            <a:ext cx="3853050" cy="3964075"/>
          </a:xfrm>
          <a:prstGeom prst="rect">
            <a:avLst/>
          </a:prstGeom>
        </p:spPr>
      </p:pic>
      <p:pic>
        <p:nvPicPr>
          <p:cNvPr id="1030" name="Picture 6" descr="IJzersterke Online Marketing Campagnes | Solid Results B.V.">
            <a:extLst>
              <a:ext uri="{FF2B5EF4-FFF2-40B4-BE49-F238E27FC236}">
                <a16:creationId xmlns:a16="http://schemas.microsoft.com/office/drawing/2014/main" id="{E9A68A5C-CEA3-1977-400E-85D8FF1DA5F6}"/>
              </a:ext>
            </a:extLst>
          </p:cNvPr>
          <p:cNvPicPr>
            <a:picLocks noChangeAspect="1" noChangeArrowheads="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0697928" flipH="1">
            <a:off x="4612720" y="3731748"/>
            <a:ext cx="3361528" cy="313742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ep 16">
            <a:extLst>
              <a:ext uri="{FF2B5EF4-FFF2-40B4-BE49-F238E27FC236}">
                <a16:creationId xmlns:a16="http://schemas.microsoft.com/office/drawing/2014/main" id="{7D74FD3F-C5BF-1B21-F47F-D64C5EF13356}"/>
              </a:ext>
            </a:extLst>
          </p:cNvPr>
          <p:cNvGrpSpPr/>
          <p:nvPr/>
        </p:nvGrpSpPr>
        <p:grpSpPr>
          <a:xfrm>
            <a:off x="7070317" y="841924"/>
            <a:ext cx="4677586" cy="682180"/>
            <a:chOff x="6800405" y="497619"/>
            <a:chExt cx="4677586" cy="682180"/>
          </a:xfrm>
        </p:grpSpPr>
        <p:sp>
          <p:nvSpPr>
            <p:cNvPr id="12" name="Titel 4">
              <a:extLst>
                <a:ext uri="{FF2B5EF4-FFF2-40B4-BE49-F238E27FC236}">
                  <a16:creationId xmlns:a16="http://schemas.microsoft.com/office/drawing/2014/main" id="{1A6E0FF3-BFF2-712C-CCE7-AD80B2E1F668}"/>
                </a:ext>
              </a:extLst>
            </p:cNvPr>
            <p:cNvSpPr txBox="1">
              <a:spLocks/>
            </p:cNvSpPr>
            <p:nvPr/>
          </p:nvSpPr>
          <p:spPr>
            <a:xfrm>
              <a:off x="7340229" y="598644"/>
              <a:ext cx="4137762" cy="480131"/>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2800" b="1" dirty="0">
                  <a:solidFill>
                    <a:srgbClr val="663300"/>
                  </a:solidFill>
                  <a:latin typeface="Corbel" panose="020B0503020204020204" pitchFamily="34" charset="0"/>
                </a:rPr>
                <a:t>adres: Singel 50, Delfzijl</a:t>
              </a:r>
            </a:p>
          </p:txBody>
        </p:sp>
        <p:pic>
          <p:nvPicPr>
            <p:cNvPr id="16" name="Graphic 15" descr="Markering met effen opvulling">
              <a:extLst>
                <a:ext uri="{FF2B5EF4-FFF2-40B4-BE49-F238E27FC236}">
                  <a16:creationId xmlns:a16="http://schemas.microsoft.com/office/drawing/2014/main" id="{92D11B34-499E-5112-AFF5-898D72C6839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00405" y="497619"/>
              <a:ext cx="682180" cy="682180"/>
            </a:xfrm>
            <a:prstGeom prst="rect">
              <a:avLst/>
            </a:prstGeom>
          </p:spPr>
        </p:pic>
      </p:grpSp>
    </p:spTree>
    <p:extLst>
      <p:ext uri="{BB962C8B-B14F-4D97-AF65-F5344CB8AC3E}">
        <p14:creationId xmlns:p14="http://schemas.microsoft.com/office/powerpoint/2010/main" val="31224501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2C09D58-0C63-5523-45FF-0982D989F3D1}"/>
              </a:ext>
            </a:extLst>
          </p:cNvPr>
          <p:cNvSpPr>
            <a:spLocks noGrp="1"/>
          </p:cNvSpPr>
          <p:nvPr>
            <p:ph type="title"/>
          </p:nvPr>
        </p:nvSpPr>
        <p:spPr/>
        <p:txBody>
          <a:bodyPr/>
          <a:lstStyle/>
          <a:p>
            <a:r>
              <a:rPr lang="nl-NL" dirty="0">
                <a:solidFill>
                  <a:srgbClr val="663300"/>
                </a:solidFill>
                <a:latin typeface="Britannic Bold" panose="020B0903060703020204" pitchFamily="34" charset="0"/>
              </a:rPr>
              <a:t>de voormalige Synagoge van Delfzijl </a:t>
            </a:r>
            <a:endParaRPr lang="nl-NL" dirty="0"/>
          </a:p>
        </p:txBody>
      </p:sp>
      <p:sp>
        <p:nvSpPr>
          <p:cNvPr id="3" name="Tijdelijke aanduiding voor inhoud 2">
            <a:extLst>
              <a:ext uri="{FF2B5EF4-FFF2-40B4-BE49-F238E27FC236}">
                <a16:creationId xmlns:a16="http://schemas.microsoft.com/office/drawing/2014/main" id="{673F8039-F954-DCF5-00B7-1BCD895E467E}"/>
              </a:ext>
            </a:extLst>
          </p:cNvPr>
          <p:cNvSpPr>
            <a:spLocks noGrp="1"/>
          </p:cNvSpPr>
          <p:nvPr>
            <p:ph sz="half" idx="1"/>
          </p:nvPr>
        </p:nvSpPr>
        <p:spPr>
          <a:xfrm>
            <a:off x="3204309" y="5822632"/>
            <a:ext cx="5537205" cy="670243"/>
          </a:xfrm>
        </p:spPr>
        <p:txBody>
          <a:bodyPr>
            <a:normAutofit fontScale="70000" lnSpcReduction="20000"/>
          </a:bodyPr>
          <a:lstStyle/>
          <a:p>
            <a:pPr marL="0" indent="0" algn="ctr">
              <a:buNone/>
            </a:pPr>
            <a:r>
              <a:rPr lang="nl-NL" b="1" dirty="0">
                <a:solidFill>
                  <a:srgbClr val="663300"/>
                </a:solidFill>
                <a:latin typeface="Corbel" panose="020B0503020204020204" pitchFamily="34" charset="0"/>
                <a:cs typeface="Gautami" panose="020B0502040204020203" pitchFamily="34" charset="0"/>
              </a:rPr>
              <a:t>Beth Ha-</a:t>
            </a:r>
            <a:r>
              <a:rPr lang="nl-NL" b="1" dirty="0" err="1">
                <a:solidFill>
                  <a:srgbClr val="663300"/>
                </a:solidFill>
                <a:latin typeface="Corbel" panose="020B0503020204020204" pitchFamily="34" charset="0"/>
                <a:cs typeface="Gautami" panose="020B0502040204020203" pitchFamily="34" charset="0"/>
              </a:rPr>
              <a:t>Knesset</a:t>
            </a:r>
            <a:r>
              <a:rPr lang="nl-NL" b="1" dirty="0">
                <a:solidFill>
                  <a:srgbClr val="663300"/>
                </a:solidFill>
                <a:latin typeface="Corbel" panose="020B0503020204020204" pitchFamily="34" charset="0"/>
                <a:cs typeface="Gautami" panose="020B0502040204020203" pitchFamily="34" charset="0"/>
              </a:rPr>
              <a:t> </a:t>
            </a:r>
            <a:r>
              <a:rPr lang="nl-NL" dirty="0">
                <a:solidFill>
                  <a:srgbClr val="663300"/>
                </a:solidFill>
                <a:latin typeface="Corbel" panose="020B0503020204020204" pitchFamily="34" charset="0"/>
                <a:cs typeface="Gautami" panose="020B0502040204020203" pitchFamily="34" charset="0"/>
              </a:rPr>
              <a:t>| huis van samenkomst </a:t>
            </a:r>
          </a:p>
          <a:p>
            <a:pPr marL="0" indent="0" algn="ctr">
              <a:buNone/>
            </a:pPr>
            <a:r>
              <a:rPr lang="nl-NL" i="1" dirty="0">
                <a:solidFill>
                  <a:srgbClr val="663300"/>
                </a:solidFill>
                <a:latin typeface="Corbel" panose="020B0503020204020204" pitchFamily="34" charset="0"/>
                <a:cs typeface="Gautami" panose="020B0502040204020203" pitchFamily="34" charset="0"/>
              </a:rPr>
              <a:t>gebeds- en gemeenschapshuis voor Joden</a:t>
            </a:r>
          </a:p>
        </p:txBody>
      </p:sp>
      <p:pic>
        <p:nvPicPr>
          <p:cNvPr id="6" name="Tijdelijke aanduiding voor inhoud 5">
            <a:extLst>
              <a:ext uri="{FF2B5EF4-FFF2-40B4-BE49-F238E27FC236}">
                <a16:creationId xmlns:a16="http://schemas.microsoft.com/office/drawing/2014/main" id="{DD7A8C43-9110-7A15-A933-28DCB78829F0}"/>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100291" y="1690688"/>
            <a:ext cx="3671397" cy="3937126"/>
          </a:xfrm>
        </p:spPr>
      </p:pic>
      <p:sp>
        <p:nvSpPr>
          <p:cNvPr id="7" name="Rectangle 1">
            <a:extLst>
              <a:ext uri="{FF2B5EF4-FFF2-40B4-BE49-F238E27FC236}">
                <a16:creationId xmlns:a16="http://schemas.microsoft.com/office/drawing/2014/main" id="{D6CDF9E6-1EA2-B0FA-5D11-41552F933D89}"/>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grpSp>
        <p:nvGrpSpPr>
          <p:cNvPr id="21" name="Groep 20">
            <a:extLst>
              <a:ext uri="{FF2B5EF4-FFF2-40B4-BE49-F238E27FC236}">
                <a16:creationId xmlns:a16="http://schemas.microsoft.com/office/drawing/2014/main" id="{E6E602CA-F355-C3B9-A33A-4B93AEAAE40F}"/>
              </a:ext>
            </a:extLst>
          </p:cNvPr>
          <p:cNvGrpSpPr/>
          <p:nvPr/>
        </p:nvGrpSpPr>
        <p:grpSpPr>
          <a:xfrm>
            <a:off x="838200" y="1232160"/>
            <a:ext cx="10727165" cy="5260715"/>
            <a:chOff x="838200" y="1232160"/>
            <a:chExt cx="10727165" cy="5260715"/>
          </a:xfrm>
        </p:grpSpPr>
        <p:pic>
          <p:nvPicPr>
            <p:cNvPr id="15" name="Afbeelding 14">
              <a:extLst>
                <a:ext uri="{FF2B5EF4-FFF2-40B4-BE49-F238E27FC236}">
                  <a16:creationId xmlns:a16="http://schemas.microsoft.com/office/drawing/2014/main" id="{F20DE6CB-1432-A159-2167-78224CE1FCDD}"/>
                </a:ext>
              </a:extLst>
            </p:cNvPr>
            <p:cNvPicPr>
              <a:picLocks noChangeAspect="1"/>
            </p:cNvPicPr>
            <p:nvPr/>
          </p:nvPicPr>
          <p:blipFill>
            <a:blip r:embed="rId4"/>
            <a:srcRect l="46923" t="4831" r="9052" b="8716"/>
            <a:stretch/>
          </p:blipFill>
          <p:spPr>
            <a:xfrm>
              <a:off x="8741514" y="1324677"/>
              <a:ext cx="2823851" cy="5168198"/>
            </a:xfrm>
            <a:prstGeom prst="rect">
              <a:avLst/>
            </a:prstGeom>
          </p:spPr>
        </p:pic>
        <p:pic>
          <p:nvPicPr>
            <p:cNvPr id="16" name="Afbeelding 15">
              <a:extLst>
                <a:ext uri="{FF2B5EF4-FFF2-40B4-BE49-F238E27FC236}">
                  <a16:creationId xmlns:a16="http://schemas.microsoft.com/office/drawing/2014/main" id="{3AF274FD-68A4-E15C-95F5-1A4796EF1BEB}"/>
                </a:ext>
              </a:extLst>
            </p:cNvPr>
            <p:cNvPicPr>
              <a:picLocks noChangeAspect="1"/>
            </p:cNvPicPr>
            <p:nvPr/>
          </p:nvPicPr>
          <p:blipFill>
            <a:blip r:embed="rId4"/>
            <a:srcRect l="8435" r="50295" b="8716"/>
            <a:stretch/>
          </p:blipFill>
          <p:spPr>
            <a:xfrm>
              <a:off x="838200" y="1232160"/>
              <a:ext cx="2506980" cy="5168198"/>
            </a:xfrm>
            <a:prstGeom prst="rect">
              <a:avLst/>
            </a:prstGeom>
          </p:spPr>
        </p:pic>
      </p:grpSp>
    </p:spTree>
    <p:extLst>
      <p:ext uri="{BB962C8B-B14F-4D97-AF65-F5344CB8AC3E}">
        <p14:creationId xmlns:p14="http://schemas.microsoft.com/office/powerpoint/2010/main" val="954390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The image shows a red brick house with a chimney, surrounded by a small garden, a bench, a bush, and a small shed.&#10;&#10;Door AI gegenereerde inhoud is mogelijk onjuist.">
            <a:extLst>
              <a:ext uri="{FF2B5EF4-FFF2-40B4-BE49-F238E27FC236}">
                <a16:creationId xmlns:a16="http://schemas.microsoft.com/office/drawing/2014/main" id="{7C572B06-ACCA-9ECB-2C67-860DA3B2A4E5}"/>
              </a:ext>
            </a:extLst>
          </p:cNvPr>
          <p:cNvPicPr>
            <a:picLocks noChangeAspect="1"/>
          </p:cNvPicPr>
          <p:nvPr/>
        </p:nvPicPr>
        <p:blipFill>
          <a:blip r:embed="rId3"/>
          <a:srcRect l="5201" r="14744"/>
          <a:stretch>
            <a:fillRect/>
          </a:stretch>
        </p:blipFill>
        <p:spPr>
          <a:xfrm>
            <a:off x="5233661" y="955307"/>
            <a:ext cx="6958340" cy="4573110"/>
          </a:xfrm>
          <a:prstGeom prst="rect">
            <a:avLst/>
          </a:prstGeom>
        </p:spPr>
      </p:pic>
      <p:sp>
        <p:nvSpPr>
          <p:cNvPr id="2" name="Titel 1">
            <a:extLst>
              <a:ext uri="{FF2B5EF4-FFF2-40B4-BE49-F238E27FC236}">
                <a16:creationId xmlns:a16="http://schemas.microsoft.com/office/drawing/2014/main" id="{54F03F2F-B511-21DF-B5AC-C5578659A8C9}"/>
              </a:ext>
            </a:extLst>
          </p:cNvPr>
          <p:cNvSpPr txBox="1">
            <a:spLocks/>
          </p:cNvSpPr>
          <p:nvPr/>
        </p:nvSpPr>
        <p:spPr>
          <a:xfrm>
            <a:off x="838200" y="601344"/>
            <a:ext cx="3683000" cy="2954655"/>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nl-NL" sz="3200" dirty="0">
                <a:solidFill>
                  <a:srgbClr val="663300"/>
                </a:solidFill>
                <a:latin typeface="Britannic Bold" panose="020B0903060703020204" pitchFamily="34" charset="0"/>
              </a:rPr>
              <a:t>ontdek het verhaal van de voormalige Synagoge in deze 3D – scan</a:t>
            </a:r>
            <a:endParaRPr lang="nl-NL" sz="3200" dirty="0">
              <a:latin typeface="Britannic Bold" panose="020B0903060703020204" pitchFamily="34" charset="0"/>
            </a:endParaRPr>
          </a:p>
        </p:txBody>
      </p:sp>
      <p:sp>
        <p:nvSpPr>
          <p:cNvPr id="3" name="Tekstvak 2">
            <a:extLst>
              <a:ext uri="{FF2B5EF4-FFF2-40B4-BE49-F238E27FC236}">
                <a16:creationId xmlns:a16="http://schemas.microsoft.com/office/drawing/2014/main" id="{BCCB9B5D-83C2-CDE0-B443-6DEB32E7D08F}"/>
              </a:ext>
            </a:extLst>
          </p:cNvPr>
          <p:cNvSpPr txBox="1"/>
          <p:nvPr/>
        </p:nvSpPr>
        <p:spPr>
          <a:xfrm>
            <a:off x="1278915" y="3708606"/>
            <a:ext cx="3242286" cy="827603"/>
          </a:xfrm>
          <a:prstGeom prst="roundRect">
            <a:avLst>
              <a:gd name="adj" fmla="val 38219"/>
            </a:avLst>
          </a:prstGeom>
          <a:solidFill>
            <a:srgbClr val="ECE5D5"/>
          </a:solidFill>
          <a:ln>
            <a:solidFill>
              <a:srgbClr val="ECE5D5"/>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600" b="1" dirty="0">
                <a:solidFill>
                  <a:srgbClr val="663300"/>
                </a:solidFill>
                <a:latin typeface="Corbel" panose="020B0503020204020204" pitchFamily="34" charset="0"/>
                <a:hlinkClick r:id="rId4">
                  <a:extLst>
                    <a:ext uri="{A12FA001-AC4F-418D-AE19-62706E023703}">
                      <ahyp:hlinkClr xmlns:ahyp="http://schemas.microsoft.com/office/drawing/2018/hyperlinkcolor" val="tx"/>
                    </a:ext>
                  </a:extLst>
                </a:hlinkClick>
              </a:rPr>
              <a:t>Klik hier! </a:t>
            </a:r>
            <a:endParaRPr lang="en-US" sz="3600" b="1" dirty="0">
              <a:solidFill>
                <a:srgbClr val="663300"/>
              </a:solidFill>
              <a:latin typeface="Corbel" panose="020B0503020204020204" pitchFamily="34" charset="0"/>
            </a:endParaRPr>
          </a:p>
        </p:txBody>
      </p:sp>
      <p:pic>
        <p:nvPicPr>
          <p:cNvPr id="7" name="Picture 6" descr="IJzersterke Online Marketing Campagnes | Solid Results B.V.">
            <a:extLst>
              <a:ext uri="{FF2B5EF4-FFF2-40B4-BE49-F238E27FC236}">
                <a16:creationId xmlns:a16="http://schemas.microsoft.com/office/drawing/2014/main" id="{43C02CE5-D254-D488-A241-B39A305B3F19}"/>
              </a:ext>
            </a:extLst>
          </p:cNvPr>
          <p:cNvPicPr>
            <a:picLocks noChangeAspect="1" noChangeArrowheads="1"/>
          </p:cNvPicPr>
          <p:nvPr/>
        </p:nvPicPr>
        <p:blipFill rotWithShape="1">
          <a:blip r:embed="rId5">
            <a:duotone>
              <a:schemeClr val="accent4">
                <a:shade val="45000"/>
                <a:satMod val="135000"/>
              </a:schemeClr>
              <a:prstClr val="white"/>
            </a:duotone>
            <a:extLst>
              <a:ext uri="{28A0092B-C50C-407E-A947-70E740481C1C}">
                <a14:useLocalDpi xmlns:a14="http://schemas.microsoft.com/office/drawing/2010/main" val="0"/>
              </a:ext>
            </a:extLst>
          </a:blip>
          <a:srcRect l="56572" b="25749"/>
          <a:stretch>
            <a:fillRect/>
          </a:stretch>
        </p:blipFill>
        <p:spPr bwMode="auto">
          <a:xfrm rot="893822">
            <a:off x="2066198" y="4400244"/>
            <a:ext cx="1087297" cy="1873816"/>
          </a:xfrm>
          <a:prstGeom prst="rect">
            <a:avLst/>
          </a:prstGeom>
          <a:noFill/>
          <a:extLst>
            <a:ext uri="{909E8E84-426E-40DD-AFC4-6F175D3DCCD1}">
              <a14:hiddenFill xmlns:a14="http://schemas.microsoft.com/office/drawing/2010/main">
                <a:solidFill>
                  <a:srgbClr val="FFFFFF"/>
                </a:solidFill>
              </a14:hiddenFill>
            </a:ext>
          </a:extLst>
        </p:spPr>
      </p:pic>
      <p:sp>
        <p:nvSpPr>
          <p:cNvPr id="9" name="Tekstvak 8">
            <a:extLst>
              <a:ext uri="{FF2B5EF4-FFF2-40B4-BE49-F238E27FC236}">
                <a16:creationId xmlns:a16="http://schemas.microsoft.com/office/drawing/2014/main" id="{A7994E8E-9166-DD43-D694-F834C58D9449}"/>
              </a:ext>
            </a:extLst>
          </p:cNvPr>
          <p:cNvSpPr txBox="1"/>
          <p:nvPr/>
        </p:nvSpPr>
        <p:spPr>
          <a:xfrm>
            <a:off x="822538" y="6071990"/>
            <a:ext cx="4155040" cy="369332"/>
          </a:xfrm>
          <a:prstGeom prst="rect">
            <a:avLst/>
          </a:prstGeom>
          <a:noFill/>
        </p:spPr>
        <p:txBody>
          <a:bodyPr wrap="square">
            <a:spAutoFit/>
          </a:bodyPr>
          <a:lstStyle/>
          <a:p>
            <a:r>
              <a:rPr lang="nl-NL" dirty="0">
                <a:solidFill>
                  <a:srgbClr val="99C9DF"/>
                </a:solidFill>
                <a:latin typeface="Corbel" panose="020B0503020204020204" pitchFamily="34" charset="0"/>
                <a:cs typeface="Gautami" panose="020B0502040204020203" pitchFamily="34" charset="0"/>
              </a:rPr>
              <a:t>De 3D scan kun je openen op het digibord.</a:t>
            </a:r>
            <a:endParaRPr lang="nl-NL" dirty="0">
              <a:solidFill>
                <a:srgbClr val="99C9DF"/>
              </a:solidFill>
            </a:endParaRPr>
          </a:p>
        </p:txBody>
      </p:sp>
    </p:spTree>
    <p:extLst>
      <p:ext uri="{BB962C8B-B14F-4D97-AF65-F5344CB8AC3E}">
        <p14:creationId xmlns:p14="http://schemas.microsoft.com/office/powerpoint/2010/main" val="11799507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EAABC9-2569-FC06-152C-FBA366F4E51E}"/>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CE961FCC-21F5-D8D2-D230-B4DF23DCEDD6}"/>
              </a:ext>
            </a:extLst>
          </p:cNvPr>
          <p:cNvSpPr>
            <a:spLocks noGrp="1"/>
          </p:cNvSpPr>
          <p:nvPr>
            <p:ph type="title"/>
          </p:nvPr>
        </p:nvSpPr>
        <p:spPr/>
        <p:txBody>
          <a:bodyPr/>
          <a:lstStyle/>
          <a:p>
            <a:r>
              <a:rPr lang="nl-NL" dirty="0">
                <a:solidFill>
                  <a:srgbClr val="663300"/>
                </a:solidFill>
                <a:latin typeface="Britannic Bold" panose="020B0903060703020204" pitchFamily="34" charset="0"/>
              </a:rPr>
              <a:t>reflectie</a:t>
            </a:r>
            <a:r>
              <a:rPr lang="nl-NL" dirty="0">
                <a:latin typeface="Britannic Bold" panose="020B0903060703020204" pitchFamily="34" charset="0"/>
              </a:rPr>
              <a:t> </a:t>
            </a:r>
          </a:p>
        </p:txBody>
      </p:sp>
      <p:sp>
        <p:nvSpPr>
          <p:cNvPr id="3" name="Tijdelijke aanduiding voor inhoud 2">
            <a:extLst>
              <a:ext uri="{FF2B5EF4-FFF2-40B4-BE49-F238E27FC236}">
                <a16:creationId xmlns:a16="http://schemas.microsoft.com/office/drawing/2014/main" id="{26B9FD96-D228-C56E-1BBE-C5C646902975}"/>
              </a:ext>
            </a:extLst>
          </p:cNvPr>
          <p:cNvSpPr>
            <a:spLocks noGrp="1"/>
          </p:cNvSpPr>
          <p:nvPr>
            <p:ph sz="half" idx="1"/>
          </p:nvPr>
        </p:nvSpPr>
        <p:spPr>
          <a:xfrm>
            <a:off x="838200" y="1518285"/>
            <a:ext cx="6419248" cy="4668203"/>
          </a:xfrm>
        </p:spPr>
        <p:txBody>
          <a:bodyPr>
            <a:normAutofit/>
          </a:bodyPr>
          <a:lstStyle/>
          <a:p>
            <a:pPr marL="0" indent="0">
              <a:buNone/>
            </a:pPr>
            <a:endParaRPr lang="nl-NL" dirty="0">
              <a:solidFill>
                <a:srgbClr val="663300"/>
              </a:solidFill>
              <a:latin typeface="Corbel" panose="020B0503020204020204" pitchFamily="34" charset="0"/>
            </a:endParaRPr>
          </a:p>
          <a:p>
            <a:pPr marL="0" indent="0">
              <a:buNone/>
            </a:pPr>
            <a:r>
              <a:rPr lang="nl-NL" b="1" dirty="0">
                <a:solidFill>
                  <a:srgbClr val="663300"/>
                </a:solidFill>
                <a:latin typeface="Corbel" panose="020B0503020204020204" pitchFamily="34" charset="0"/>
              </a:rPr>
              <a:t>Welk verhaal of object is je het meest bijgebleven? </a:t>
            </a:r>
          </a:p>
          <a:p>
            <a:pPr marL="0" indent="0">
              <a:buNone/>
            </a:pPr>
            <a:endParaRPr lang="nl-NL" b="1" dirty="0">
              <a:solidFill>
                <a:srgbClr val="663300"/>
              </a:solidFill>
              <a:latin typeface="Corbel" panose="020B0503020204020204" pitchFamily="34" charset="0"/>
            </a:endParaRPr>
          </a:p>
          <a:p>
            <a:r>
              <a:rPr lang="nl-NL" sz="2000" dirty="0">
                <a:solidFill>
                  <a:srgbClr val="663300"/>
                </a:solidFill>
                <a:latin typeface="Corbel" panose="020B0503020204020204" pitchFamily="34" charset="0"/>
              </a:rPr>
              <a:t>Waarom kies je dit? </a:t>
            </a:r>
          </a:p>
          <a:p>
            <a:r>
              <a:rPr lang="nl-NL" sz="2000" dirty="0">
                <a:solidFill>
                  <a:srgbClr val="663300"/>
                </a:solidFill>
                <a:latin typeface="Corbel" panose="020B0503020204020204" pitchFamily="34" charset="0"/>
              </a:rPr>
              <a:t>Deel dit met iemand anders. </a:t>
            </a:r>
          </a:p>
          <a:p>
            <a:pPr marL="0" indent="0">
              <a:buNone/>
            </a:pPr>
            <a:endParaRPr lang="nl-NL" dirty="0">
              <a:solidFill>
                <a:srgbClr val="663300"/>
              </a:solidFill>
              <a:latin typeface="Corbel" panose="020B0503020204020204" pitchFamily="34" charset="0"/>
            </a:endParaRPr>
          </a:p>
          <a:p>
            <a:pPr marL="0" indent="0">
              <a:buNone/>
            </a:pPr>
            <a:endParaRPr lang="nl-NL" i="1" dirty="0">
              <a:solidFill>
                <a:srgbClr val="663300"/>
              </a:solidFill>
              <a:latin typeface="Corbel" panose="020B0503020204020204" pitchFamily="34" charset="0"/>
            </a:endParaRPr>
          </a:p>
        </p:txBody>
      </p:sp>
      <p:pic>
        <p:nvPicPr>
          <p:cNvPr id="4" name="Afbeelding 3">
            <a:extLst>
              <a:ext uri="{FF2B5EF4-FFF2-40B4-BE49-F238E27FC236}">
                <a16:creationId xmlns:a16="http://schemas.microsoft.com/office/drawing/2014/main" id="{0C45F79A-8B4C-3184-CF8D-99E0DD1EE6EE}"/>
              </a:ext>
            </a:extLst>
          </p:cNvPr>
          <p:cNvPicPr>
            <a:picLocks noChangeAspect="1"/>
          </p:cNvPicPr>
          <p:nvPr/>
        </p:nvPicPr>
        <p:blipFill>
          <a:blip r:embed="rId2">
            <a:duotone>
              <a:prstClr val="black"/>
              <a:schemeClr val="accent4">
                <a:tint val="45000"/>
                <a:satMod val="400000"/>
              </a:schemeClr>
            </a:duotone>
          </a:blip>
          <a:stretch>
            <a:fillRect/>
          </a:stretch>
        </p:blipFill>
        <p:spPr>
          <a:xfrm>
            <a:off x="0" y="0"/>
            <a:ext cx="731520" cy="6858000"/>
          </a:xfrm>
          <a:prstGeom prst="rect">
            <a:avLst/>
          </a:prstGeom>
        </p:spPr>
      </p:pic>
      <p:pic>
        <p:nvPicPr>
          <p:cNvPr id="5" name="Afbeelding 4" descr="raamexpositie Doorkijken - Via Ivak">
            <a:extLst>
              <a:ext uri="{FF2B5EF4-FFF2-40B4-BE49-F238E27FC236}">
                <a16:creationId xmlns:a16="http://schemas.microsoft.com/office/drawing/2014/main" id="{00E7E317-86C4-8219-0024-F94DE0DD8916}"/>
              </a:ext>
            </a:extLst>
          </p:cNvPr>
          <p:cNvPicPr>
            <a:picLocks noChangeAspect="1"/>
          </p:cNvPicPr>
          <p:nvPr/>
        </p:nvPicPr>
        <p:blipFill>
          <a:blip r:embed="rId3"/>
          <a:stretch>
            <a:fillRect/>
          </a:stretch>
        </p:blipFill>
        <p:spPr>
          <a:xfrm>
            <a:off x="7940842" y="1047750"/>
            <a:ext cx="3181350" cy="4762500"/>
          </a:xfrm>
          <a:prstGeom prst="rect">
            <a:avLst/>
          </a:prstGeom>
        </p:spPr>
      </p:pic>
    </p:spTree>
    <p:extLst>
      <p:ext uri="{BB962C8B-B14F-4D97-AF65-F5344CB8AC3E}">
        <p14:creationId xmlns:p14="http://schemas.microsoft.com/office/powerpoint/2010/main" val="1529994385"/>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1eb8957d-e436-41cc-a923-f5e62e130797">
      <Terms xmlns="http://schemas.microsoft.com/office/infopath/2007/PartnerControls"/>
    </lcf76f155ced4ddcb4097134ff3c332f>
    <TaxCatchAll xmlns="772d7db0-c548-4bda-a7e6-ef42f7a23cdd" xsi:nil="true"/>
    <Volgorde xmlns="1eb8957d-e436-41cc-a923-f5e62e130797"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368228FA6974E4CA16A9D144AAA02C2" ma:contentTypeVersion="21" ma:contentTypeDescription="Een nieuw document maken." ma:contentTypeScope="" ma:versionID="ff980645ecc8ce372a48f7b3879d1185">
  <xsd:schema xmlns:xsd="http://www.w3.org/2001/XMLSchema" xmlns:xs="http://www.w3.org/2001/XMLSchema" xmlns:p="http://schemas.microsoft.com/office/2006/metadata/properties" xmlns:ns2="1eb8957d-e436-41cc-a923-f5e62e130797" xmlns:ns3="772d7db0-c548-4bda-a7e6-ef42f7a23cdd" targetNamespace="http://schemas.microsoft.com/office/2006/metadata/properties" ma:root="true" ma:fieldsID="13568410f289a3a025475d15249683a9" ns2:_="" ns3:_="">
    <xsd:import namespace="1eb8957d-e436-41cc-a923-f5e62e130797"/>
    <xsd:import namespace="772d7db0-c548-4bda-a7e6-ef42f7a23cdd"/>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Volgorde"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eb8957d-e436-41cc-a923-f5e62e1307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6a8d90f3-d15c-4033-915a-99042c44ea15"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Volgorde" ma:index="26" nillable="true" ma:displayName="Volgorde" ma:format="Dropdown" ma:internalName="Volgorde" ma:percentage="FALSE">
      <xsd:simpleType>
        <xsd:restriction base="dms:Number"/>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72d7db0-c548-4bda-a7e6-ef42f7a23cdd" elementFormDefault="qualified">
    <xsd:import namespace="http://schemas.microsoft.com/office/2006/documentManagement/types"/>
    <xsd:import namespace="http://schemas.microsoft.com/office/infopath/2007/PartnerControls"/>
    <xsd:element name="SharedWithUsers" ma:index="14"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99970ab5-efc6-4f3d-81ac-f85d5e5f87de}" ma:internalName="TaxCatchAll" ma:showField="CatchAllData" ma:web="772d7db0-c548-4bda-a7e6-ef42f7a23cd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0C189CC-A084-436B-B193-5F35EF7A2EA1}">
  <ds:schemaRefs>
    <ds:schemaRef ds:uri="http://purl.org/dc/elements/1.1/"/>
    <ds:schemaRef ds:uri="1eb8957d-e436-41cc-a923-f5e62e130797"/>
    <ds:schemaRef ds:uri="http://purl.org/dc/dcmitype/"/>
    <ds:schemaRef ds:uri="http://schemas.microsoft.com/office/2006/documentManagement/types"/>
    <ds:schemaRef ds:uri="772d7db0-c548-4bda-a7e6-ef42f7a23cdd"/>
    <ds:schemaRef ds:uri="http://purl.org/dc/terms/"/>
    <ds:schemaRef ds:uri="http://schemas.microsoft.com/office/infopath/2007/PartnerControls"/>
    <ds:schemaRef ds:uri="http://www.w3.org/XML/1998/namespace"/>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9436896C-F8EB-40D1-A418-154EDC487CEC}">
  <ds:schemaRefs>
    <ds:schemaRef ds:uri="http://schemas.microsoft.com/sharepoint/v3/contenttype/forms"/>
  </ds:schemaRefs>
</ds:datastoreItem>
</file>

<file path=customXml/itemProps3.xml><?xml version="1.0" encoding="utf-8"?>
<ds:datastoreItem xmlns:ds="http://schemas.openxmlformats.org/officeDocument/2006/customXml" ds:itemID="{126ED056-09BD-4BAA-BBB3-CADABE2B59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eb8957d-e436-41cc-a923-f5e62e130797"/>
    <ds:schemaRef ds:uri="772d7db0-c548-4bda-a7e6-ef42f7a23cd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77</TotalTime>
  <Words>299</Words>
  <Application>Microsoft Office PowerPoint</Application>
  <PresentationFormat>Breedbeeld</PresentationFormat>
  <Paragraphs>41</Paragraphs>
  <Slides>6</Slides>
  <Notes>5</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6</vt:i4>
      </vt:variant>
    </vt:vector>
  </HeadingPairs>
  <TitlesOfParts>
    <vt:vector size="12" baseType="lpstr">
      <vt:lpstr>Aptos</vt:lpstr>
      <vt:lpstr>Aptos Display</vt:lpstr>
      <vt:lpstr>Arial</vt:lpstr>
      <vt:lpstr>Britannic Bold</vt:lpstr>
      <vt:lpstr>Corbel</vt:lpstr>
      <vt:lpstr>Kantoorthema</vt:lpstr>
      <vt:lpstr>Doorkijken</vt:lpstr>
      <vt:lpstr>‘Doorkijken’</vt:lpstr>
      <vt:lpstr>PowerPoint-presentatie</vt:lpstr>
      <vt:lpstr>de voormalige Synagoge van Delfzijl </vt:lpstr>
      <vt:lpstr>PowerPoint-presentatie</vt:lpstr>
      <vt:lpstr>reflectie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Anouk Enders</dc:creator>
  <cp:lastModifiedBy>Mirella Wildeman</cp:lastModifiedBy>
  <cp:revision>107</cp:revision>
  <dcterms:created xsi:type="dcterms:W3CDTF">2025-04-16T11:17:25Z</dcterms:created>
  <dcterms:modified xsi:type="dcterms:W3CDTF">2026-07-01T14:27:09Z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0x0101006368228FA6974E4CA16A9D144AAA02C2</vt:lpwstr>
  </property>
  <property fmtid="{D5CDD505-2E9C-101B-9397-08002B2CF9AE}" pid="3" name="MediaServiceImageTags">
    <vt:lpwstr/>
  </property>
</Properties>
</file>