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4" r:id="rId5"/>
    <p:sldId id="256" r:id="rId6"/>
    <p:sldId id="261" r:id="rId7"/>
    <p:sldId id="268" r:id="rId8"/>
    <p:sldId id="269" r:id="rId9"/>
    <p:sldId id="272" r:id="rId10"/>
    <p:sldId id="260" r:id="rId11"/>
    <p:sldId id="258"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C9DF"/>
    <a:srgbClr val="ECE5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28CEE-AC93-4B7D-92FE-F48B7BD80202}" v="28" dt="2026-07-01T08:48:45.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46" autoAdjust="0"/>
  </p:normalViewPr>
  <p:slideViewPr>
    <p:cSldViewPr snapToGrid="0">
      <p:cViewPr varScale="1">
        <p:scale>
          <a:sx n="102" d="100"/>
          <a:sy n="102"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3E8E5-E79B-4A2E-9320-5FC8C63FF6D7}" type="datetimeFigureOut">
              <a:rPr lang="nl-NL" smtClean="0"/>
              <a:t>1-7-2026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76DC1-AE85-43F4-B1D4-18CE6112F542}" type="slidenum">
              <a:rPr lang="nl-NL" smtClean="0"/>
              <a:t>‹nr.›</a:t>
            </a:fld>
            <a:endParaRPr lang="nl-NL"/>
          </a:p>
        </p:txBody>
      </p:sp>
    </p:spTree>
    <p:extLst>
      <p:ext uri="{BB962C8B-B14F-4D97-AF65-F5344CB8AC3E}">
        <p14:creationId xmlns:p14="http://schemas.microsoft.com/office/powerpoint/2010/main" val="281369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irebasestorage.googleapis.com/v0/b/story-splat.firebasestorage.app/o/users%2FvVOHASDxnRMYQVSPvCBuB9P8Ua03%2Fhtml%2FDe%20Voormalige%20Synagoge%20van%20Delfzijl.html?alt=media&amp;token=8c8e3fa0-03a7-46e1-aff7-fac9850fa42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E5B6A-54C1-E4F1-EB6C-CB544CCE98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D764C4C-E0CA-A0B8-1ABB-FA83281E9573}"/>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608161CC-05D1-4CAE-E9DB-1C4E241ED14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66C89F9-5EED-9804-F813-8D58D3FE9C27}"/>
              </a:ext>
            </a:extLst>
          </p:cNvPr>
          <p:cNvSpPr>
            <a:spLocks noGrp="1"/>
          </p:cNvSpPr>
          <p:nvPr>
            <p:ph type="sldNum" sz="quarter" idx="5"/>
          </p:nvPr>
        </p:nvSpPr>
        <p:spPr/>
        <p:txBody>
          <a:bodyPr/>
          <a:lstStyle/>
          <a:p>
            <a:fld id="{4E676DC1-AE85-43F4-B1D4-18CE6112F542}" type="slidenum">
              <a:rPr lang="nl-NL" smtClean="0"/>
              <a:t>1</a:t>
            </a:fld>
            <a:endParaRPr lang="nl-NL"/>
          </a:p>
        </p:txBody>
      </p:sp>
    </p:spTree>
    <p:extLst>
      <p:ext uri="{BB962C8B-B14F-4D97-AF65-F5344CB8AC3E}">
        <p14:creationId xmlns:p14="http://schemas.microsoft.com/office/powerpoint/2010/main" val="316511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a:t>
            </a:r>
            <a:r>
              <a:rPr lang="nl-NL" b="1" dirty="0"/>
              <a:t>in deze tekstvakken staat meer informatie over de dia slides voor de leerkracht</a:t>
            </a:r>
            <a:r>
              <a:rPr lang="nl-NL" b="0" dirty="0"/>
              <a:t>] </a:t>
            </a:r>
            <a:endParaRPr lang="nl-NL" dirty="0"/>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2</a:t>
            </a:fld>
            <a:endParaRPr lang="nl-NL"/>
          </a:p>
        </p:txBody>
      </p:sp>
    </p:spTree>
    <p:extLst>
      <p:ext uri="{BB962C8B-B14F-4D97-AF65-F5344CB8AC3E}">
        <p14:creationId xmlns:p14="http://schemas.microsoft.com/office/powerpoint/2010/main" val="370688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t>[</a:t>
            </a:r>
            <a:r>
              <a:rPr lang="nl-NL" sz="1200" b="1" dirty="0"/>
              <a:t>uitleg titel</a:t>
            </a:r>
            <a:r>
              <a:rPr lang="nl-NL" sz="1200"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titel van de tentoonstelling is ‘Doorkijken’ en heeft een driedubbele betekenis. Van zowel </a:t>
            </a:r>
            <a:r>
              <a:rPr lang="nl-NL" sz="1200" b="1" dirty="0"/>
              <a:t>door het raam kijken</a:t>
            </a:r>
            <a:r>
              <a:rPr lang="nl-NL" sz="1200" dirty="0"/>
              <a:t> als </a:t>
            </a:r>
            <a:r>
              <a:rPr lang="nl-NL" sz="1200" b="1" dirty="0"/>
              <a:t>verder kijken dan wat je al weet </a:t>
            </a:r>
            <a:r>
              <a:rPr lang="nl-NL" sz="1200" dirty="0"/>
              <a:t>als </a:t>
            </a:r>
            <a:r>
              <a:rPr lang="nl-NL" sz="1200" b="1" dirty="0"/>
              <a:t>terug in de tijd kijken.</a:t>
            </a:r>
            <a:endParaRPr lang="nl-NL" sz="1200" dirty="0"/>
          </a:p>
          <a:p>
            <a:endParaRPr lang="nl-NL" dirty="0"/>
          </a:p>
          <a:p>
            <a:r>
              <a:rPr lang="nl-NL" dirty="0"/>
              <a:t>Kom er tijdens deze presentatie achter waarom!</a:t>
            </a:r>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3</a:t>
            </a:fld>
            <a:endParaRPr lang="nl-NL"/>
          </a:p>
        </p:txBody>
      </p:sp>
    </p:spTree>
    <p:extLst>
      <p:ext uri="{BB962C8B-B14F-4D97-AF65-F5344CB8AC3E}">
        <p14:creationId xmlns:p14="http://schemas.microsoft.com/office/powerpoint/2010/main" val="407172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Waar is de expositie? In het centrum van Delfzijl! Misschien ben je al wel eens langs deze plek gelopen. Dit gebouw aan de Singel 50 ligt achter het Molenbergplein (wat je misschien kan kennen van de bioscoop). </a:t>
            </a:r>
          </a:p>
          <a:p>
            <a:endParaRPr lang="nl-NL" dirty="0"/>
          </a:p>
          <a:p>
            <a:r>
              <a:rPr lang="nl-NL" dirty="0"/>
              <a:t>[</a:t>
            </a:r>
            <a:r>
              <a:rPr lang="nl-NL" b="1" dirty="0"/>
              <a:t>vraag aan de klas</a:t>
            </a:r>
            <a:r>
              <a:rPr lang="nl-NL" b="0" dirty="0"/>
              <a:t>] Heb jij dit gebouw al wel eens gezien? </a:t>
            </a:r>
            <a:endParaRPr lang="nl-NL" dirty="0"/>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4</a:t>
            </a:fld>
            <a:endParaRPr lang="nl-NL"/>
          </a:p>
        </p:txBody>
      </p:sp>
    </p:spTree>
    <p:extLst>
      <p:ext uri="{BB962C8B-B14F-4D97-AF65-F5344CB8AC3E}">
        <p14:creationId xmlns:p14="http://schemas.microsoft.com/office/powerpoint/2010/main" val="384986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a:t>
            </a:r>
            <a:r>
              <a:rPr lang="nl-NL" b="1" dirty="0"/>
              <a:t>vraag aan de klas</a:t>
            </a:r>
            <a:r>
              <a:rPr lang="nl-NL" dirty="0"/>
              <a:t>] Wie weet wat een Synagoge is?</a:t>
            </a:r>
          </a:p>
          <a:p>
            <a:endParaRPr lang="nl-NL" dirty="0"/>
          </a:p>
          <a:p>
            <a:r>
              <a:rPr lang="nl-NL" b="1" dirty="0"/>
              <a:t>Beth Ha-</a:t>
            </a:r>
            <a:r>
              <a:rPr lang="nl-NL" b="1" dirty="0" err="1"/>
              <a:t>Knesset</a:t>
            </a:r>
            <a:r>
              <a:rPr lang="nl-NL" b="1" dirty="0"/>
              <a:t> </a:t>
            </a:r>
            <a:r>
              <a:rPr lang="nl-NL" b="0" dirty="0"/>
              <a:t>is </a:t>
            </a:r>
            <a:r>
              <a:rPr lang="nl-NL" b="0" dirty="0" err="1"/>
              <a:t>Herbreeuws</a:t>
            </a:r>
            <a:r>
              <a:rPr lang="nl-NL" b="0" dirty="0"/>
              <a:t> voor ‘huis van samenkomst’. Ook wel door de Joden een Synagoge genoemd. </a:t>
            </a:r>
          </a:p>
          <a:p>
            <a:endParaRPr lang="nl-NL" b="1" dirty="0"/>
          </a:p>
          <a:p>
            <a:endParaRPr lang="nl-NL" dirty="0"/>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5</a:t>
            </a:fld>
            <a:endParaRPr lang="nl-NL"/>
          </a:p>
        </p:txBody>
      </p:sp>
    </p:spTree>
    <p:extLst>
      <p:ext uri="{BB962C8B-B14F-4D97-AF65-F5344CB8AC3E}">
        <p14:creationId xmlns:p14="http://schemas.microsoft.com/office/powerpoint/2010/main" val="254675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Volledige link naar de 3D scan: </a:t>
            </a:r>
            <a:r>
              <a:rPr lang="en-US" dirty="0">
                <a:hlinkClick r:id="rId3"/>
              </a:rPr>
              <a:t>https://firebasestorage.googleapis.com/v0/b/story-splat.firebasestorage.app/o/users%2FvVOHASDxnRMYQVSPvCBuB9P8Ua03%2Fhtml%2FDe%20Voormalige%20Synagoge%20van%20Delfzijl.html?alt=media&amp;token=8c8e3fa0-03a7-46e1-aff7-fac9850fa428</a:t>
            </a:r>
            <a:r>
              <a:rPr lang="en-US" dirty="0"/>
              <a:t> </a:t>
            </a:r>
          </a:p>
          <a:p>
            <a:r>
              <a:rPr lang="nl-NL" b="1" dirty="0"/>
              <a:t> </a:t>
            </a:r>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6</a:t>
            </a:fld>
            <a:endParaRPr lang="nl-NL"/>
          </a:p>
        </p:txBody>
      </p:sp>
    </p:spTree>
    <p:extLst>
      <p:ext uri="{BB962C8B-B14F-4D97-AF65-F5344CB8AC3E}">
        <p14:creationId xmlns:p14="http://schemas.microsoft.com/office/powerpoint/2010/main" val="364431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7</a:t>
            </a:fld>
            <a:endParaRPr lang="nl-NL"/>
          </a:p>
        </p:txBody>
      </p:sp>
    </p:spTree>
    <p:extLst>
      <p:ext uri="{BB962C8B-B14F-4D97-AF65-F5344CB8AC3E}">
        <p14:creationId xmlns:p14="http://schemas.microsoft.com/office/powerpoint/2010/main" val="307283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12EC9-9AC8-2DC3-1712-D0860A5390B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21E3FA0-6C59-07C9-1C08-78A90C149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95F9B40-8CAE-5C6C-8466-9336EB54B114}"/>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1C5E3820-FE60-AD18-EF03-48D7A7CE85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D2FE52-067F-1478-24CC-66DAF0C946B0}"/>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406437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A6B48-9968-8F7A-CD78-F1F9FAAC4DE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090EF47-49A8-9034-F862-CBF66424760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298B62-C381-86AB-15ED-530A307B8799}"/>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32DC13A9-E30B-836C-7C0C-FB76516C5B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21B5DA-B364-D4BD-5B81-3D49079E2F94}"/>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209069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AA48DC-9BD9-04FB-ED12-45AC97D4218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B400EF5-2D33-55CC-A3FF-72B77776B3C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2EF043-3C45-7C7B-DBD6-82B818BD7091}"/>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30E4D6AE-8919-6623-E62A-35178AC11F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3F4888-AC90-2950-22BD-182B21C5A78F}"/>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234549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C95AF-62ED-6CC5-954F-7053F5952FC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8BD2B5-0535-BE8B-4DD7-10C8056A42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29211D-DAEA-A58E-D3B0-39D3FADBBC88}"/>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93F6F8EF-D911-D07D-B603-758B690C68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BAB14C-7E42-48B0-2BA6-B4285DF821FD}"/>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360452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D2383-C6DA-A055-3C3D-2C910B4F15E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B285B3D-2BAC-1A22-84AE-BE0AD9583C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390A30-4060-BE0D-81D0-E51A8A83047F}"/>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84F29F49-FD34-E5E3-A7B6-D2A49DDC30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E265A7-F435-4B82-A591-85703BA7BD3C}"/>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118773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901D0-B8C3-8DAB-6C73-D2C04E25D6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1D9A57-506D-18BE-1B08-42A4F8B9F22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BF9E7AF-16A8-637D-02AE-F3F839CF1D9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38B67E4-E9C0-752E-5ADF-65D50A1BF2ED}"/>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6" name="Tijdelijke aanduiding voor voettekst 5">
            <a:extLst>
              <a:ext uri="{FF2B5EF4-FFF2-40B4-BE49-F238E27FC236}">
                <a16:creationId xmlns:a16="http://schemas.microsoft.com/office/drawing/2014/main" id="{D319E235-554B-B10D-3170-CA021B471C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DAF36E-0C2B-85CE-CB15-182E6091D130}"/>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241597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3C47F-7D43-6530-0534-28D62F0D1CB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834F2CA-07E1-96D0-EEAB-FB5D0AEE7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F52B176-F6D2-8B1B-0595-A737D81545C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72C0EC-08FA-C6F5-8F97-FDB01868E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08AEB9-59ED-12B5-FB9C-39F7E7E37E4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8D827DC-5B3A-7D9D-F217-AF74CB63EE8B}"/>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8" name="Tijdelijke aanduiding voor voettekst 7">
            <a:extLst>
              <a:ext uri="{FF2B5EF4-FFF2-40B4-BE49-F238E27FC236}">
                <a16:creationId xmlns:a16="http://schemas.microsoft.com/office/drawing/2014/main" id="{DFF8107F-2C7C-F3A7-1D75-88179A55A85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2DA64ED-CBB2-8DEF-4AF3-9678B28FE346}"/>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425360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C763C-3850-D871-7375-2EC44FE8C59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1A72B58-C345-74F5-302A-EE2DB8109121}"/>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4" name="Tijdelijke aanduiding voor voettekst 3">
            <a:extLst>
              <a:ext uri="{FF2B5EF4-FFF2-40B4-BE49-F238E27FC236}">
                <a16:creationId xmlns:a16="http://schemas.microsoft.com/office/drawing/2014/main" id="{A72E0C8C-A126-E835-00C3-85D33C2A9AE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6AAA992-3C15-8FF1-3CCA-CB1241268D4D}"/>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334102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2C0438-1459-5011-D0F5-E26E12B9F4C2}"/>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3" name="Tijdelijke aanduiding voor voettekst 2">
            <a:extLst>
              <a:ext uri="{FF2B5EF4-FFF2-40B4-BE49-F238E27FC236}">
                <a16:creationId xmlns:a16="http://schemas.microsoft.com/office/drawing/2014/main" id="{5B095487-C0D0-BA0A-896E-1FA50DD9D36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58D371-4DCA-092D-827E-5BD54360D1B8}"/>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424621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FB3B7-0C2F-A279-24DA-7148DDF9A06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797C789-3602-4F2F-FD46-CC5D94C25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30B4504-A0B3-5E51-278F-8EFA99EF3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5CA37CE-4529-E81E-1D2F-80C90498F9C8}"/>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6" name="Tijdelijke aanduiding voor voettekst 5">
            <a:extLst>
              <a:ext uri="{FF2B5EF4-FFF2-40B4-BE49-F238E27FC236}">
                <a16:creationId xmlns:a16="http://schemas.microsoft.com/office/drawing/2014/main" id="{25462BA7-02F9-9515-597E-9BCE30DBC5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D1A0E5-52C9-4197-FEEF-E026BB3966D7}"/>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274973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5C3C5-E25A-06BA-839F-469116B7A12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4BC235-5FBF-713E-C41B-DD868DCFE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BCFF5C1-B185-55A1-4170-1487C85EC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41129B8-B62D-4F39-75EF-37322A3052B6}"/>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6" name="Tijdelijke aanduiding voor voettekst 5">
            <a:extLst>
              <a:ext uri="{FF2B5EF4-FFF2-40B4-BE49-F238E27FC236}">
                <a16:creationId xmlns:a16="http://schemas.microsoft.com/office/drawing/2014/main" id="{EDC59354-4DD0-EF7C-9F8B-284411DCB68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59CF66-95AA-4204-7049-21C407194894}"/>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123551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2A620E7-DD53-A032-E4B2-C1EFD8C33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AF4BDB2-E704-2D38-CD3A-92F63CA79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0D3852-7CF3-A8EF-8A64-C1F7FB17CD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448BB7CC-37FB-6015-6A3F-715986DBF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AD3EE8A1-5B87-26CF-C861-B1B76C258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D0A1BA-BA69-4ED2-A4A9-8515F3D99F97}" type="slidenum">
              <a:rPr lang="nl-NL" smtClean="0"/>
              <a:t>‹nr.›</a:t>
            </a:fld>
            <a:endParaRPr lang="nl-NL"/>
          </a:p>
        </p:txBody>
      </p:sp>
    </p:spTree>
    <p:extLst>
      <p:ext uri="{BB962C8B-B14F-4D97-AF65-F5344CB8AC3E}">
        <p14:creationId xmlns:p14="http://schemas.microsoft.com/office/powerpoint/2010/main" val="218529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firebasestorage.googleapis.com/v0/b/story-splat.firebasestorage.app/o/users%2FvVOHASDxnRMYQVSPvCBuB9P8Ua03%2Fhtml%2FDe%20Voormalige%20Synagoge%20van%20Delfzijl.html?alt=media&amp;token=8c8e3fa0-03a7-46e1-aff7-fac9850fa42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6D2B-6CB7-340E-DC7F-467A606976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0E5964-03C3-AC6A-D133-7C9B686508C1}"/>
              </a:ext>
            </a:extLst>
          </p:cNvPr>
          <p:cNvSpPr>
            <a:spLocks noGrp="1"/>
          </p:cNvSpPr>
          <p:nvPr>
            <p:ph type="title"/>
          </p:nvPr>
        </p:nvSpPr>
        <p:spPr>
          <a:xfrm>
            <a:off x="838200" y="486076"/>
            <a:ext cx="10515600" cy="671195"/>
          </a:xfrm>
        </p:spPr>
        <p:txBody>
          <a:bodyPr>
            <a:normAutofit/>
          </a:bodyPr>
          <a:lstStyle/>
          <a:p>
            <a:r>
              <a:rPr lang="nl-NL" sz="3600" dirty="0">
                <a:solidFill>
                  <a:srgbClr val="663300"/>
                </a:solidFill>
                <a:latin typeface="Britannic Bold"/>
              </a:rPr>
              <a:t>raamexpositie ‘Doorkijken’ – educatiemateriaal</a:t>
            </a:r>
          </a:p>
        </p:txBody>
      </p:sp>
      <p:sp>
        <p:nvSpPr>
          <p:cNvPr id="3" name="Tijdelijke aanduiding voor inhoud 2">
            <a:extLst>
              <a:ext uri="{FF2B5EF4-FFF2-40B4-BE49-F238E27FC236}">
                <a16:creationId xmlns:a16="http://schemas.microsoft.com/office/drawing/2014/main" id="{40FD320C-EB51-B517-C2C1-DFE512F12958}"/>
              </a:ext>
            </a:extLst>
          </p:cNvPr>
          <p:cNvSpPr>
            <a:spLocks noGrp="1"/>
          </p:cNvSpPr>
          <p:nvPr>
            <p:ph sz="half" idx="1"/>
          </p:nvPr>
        </p:nvSpPr>
        <p:spPr>
          <a:xfrm>
            <a:off x="838200" y="1323059"/>
            <a:ext cx="10993687" cy="5048865"/>
          </a:xfrm>
        </p:spPr>
        <p:txBody>
          <a:bodyPr vert="horz" lIns="91440" tIns="45720" rIns="91440" bIns="45720" rtlCol="0" anchor="t">
            <a:normAutofit/>
          </a:bodyPr>
          <a:lstStyle/>
          <a:p>
            <a:pPr marL="0" indent="0">
              <a:buNone/>
            </a:pPr>
            <a:r>
              <a:rPr lang="nl-NL" sz="1600" dirty="0">
                <a:solidFill>
                  <a:srgbClr val="663300"/>
                </a:solidFill>
                <a:latin typeface="Corbel" panose="020B0503020204020204" pitchFamily="34" charset="0"/>
              </a:rPr>
              <a:t>Welkom bij Doorkijken, een bijzondere raamexpositie in de voormalige synagoge van Delfzijl.</a:t>
            </a:r>
          </a:p>
          <a:p>
            <a:pPr marL="0" indent="0">
              <a:buNone/>
            </a:pPr>
            <a:r>
              <a:rPr lang="nl-NL" sz="1600" dirty="0">
                <a:solidFill>
                  <a:srgbClr val="663300"/>
                </a:solidFill>
                <a:latin typeface="Corbel" panose="020B0503020204020204" pitchFamily="34" charset="0"/>
              </a:rPr>
              <a:t>Door de ramen kijk je niet alleen naar de tentoonstelling, maar ook naar het verleden. Je ontdekt verhalen over het gebouw, de Joodse gemeenschap van Delfzijl en ziet hoe leerlingen van nu reageren op thema’s als vrijheid, identiteit en zelfexpressie. </a:t>
            </a:r>
            <a:br>
              <a:rPr lang="nl-NL" sz="1600" dirty="0">
                <a:solidFill>
                  <a:srgbClr val="663300"/>
                </a:solidFill>
                <a:latin typeface="Corbel" panose="020B0503020204020204" pitchFamily="34" charset="0"/>
              </a:rPr>
            </a:br>
            <a:r>
              <a:rPr lang="nl-NL" sz="1600" dirty="0">
                <a:solidFill>
                  <a:srgbClr val="663300"/>
                </a:solidFill>
                <a:latin typeface="Corbel" panose="020B0503020204020204" pitchFamily="34" charset="0"/>
              </a:rPr>
              <a:t>Zo verbind de expositie verleden en heden, en nodigt het uit om letterlijk én figuurlijk door te kijken.</a:t>
            </a:r>
          </a:p>
          <a:p>
            <a:pPr marL="0" indent="0">
              <a:buNone/>
            </a:pPr>
            <a:r>
              <a:rPr lang="nl-NL" sz="1600" dirty="0">
                <a:solidFill>
                  <a:srgbClr val="663300"/>
                </a:solidFill>
                <a:latin typeface="Corbel" panose="020B0503020204020204" pitchFamily="34" charset="0"/>
              </a:rPr>
              <a:t>In dit educatiepakket vind je alles wat je nodig hebt om je bezoek voor te bereiden, uit te voeren en na afloop samen met de klas te reflecteren. </a:t>
            </a:r>
            <a:br>
              <a:rPr lang="nl-NL" sz="1600" dirty="0">
                <a:solidFill>
                  <a:srgbClr val="663300"/>
                </a:solidFill>
                <a:latin typeface="Corbel" panose="020B0503020204020204" pitchFamily="34" charset="0"/>
              </a:rPr>
            </a:br>
            <a:endParaRPr lang="nl-NL" sz="1600" dirty="0">
              <a:solidFill>
                <a:srgbClr val="663300"/>
              </a:solidFill>
              <a:latin typeface="Corbel" panose="020B0503020204020204" pitchFamily="34" charset="0"/>
            </a:endParaRPr>
          </a:p>
          <a:p>
            <a:pPr marL="457200" lvl="1" indent="0">
              <a:lnSpc>
                <a:spcPct val="100000"/>
              </a:lnSpc>
              <a:buNone/>
            </a:pPr>
            <a:r>
              <a:rPr lang="nl-NL" sz="1600" b="1" dirty="0">
                <a:solidFill>
                  <a:srgbClr val="663300"/>
                </a:solidFill>
                <a:latin typeface="Corbel" panose="020B0503020204020204" pitchFamily="34" charset="0"/>
              </a:rPr>
              <a:t>stap 1 | voorbereiding</a:t>
            </a:r>
          </a:p>
          <a:p>
            <a:pPr marL="457200" lvl="1" indent="0">
              <a:lnSpc>
                <a:spcPct val="100000"/>
              </a:lnSpc>
              <a:buNone/>
            </a:pPr>
            <a:r>
              <a:rPr lang="nl-NL" sz="1600" dirty="0">
                <a:solidFill>
                  <a:srgbClr val="663300"/>
                </a:solidFill>
                <a:latin typeface="Corbel" panose="020B0503020204020204" pitchFamily="34" charset="0"/>
              </a:rPr>
              <a:t>Ter voorbereiding is er een korte digitale presentatie beschikbaar met een 3D-model van de synagoge. In deze presentatie maken leerlingen op een speelse manier kennis met het gebouw en de verhalen die erbij horen (deze presentatie).</a:t>
            </a:r>
          </a:p>
          <a:p>
            <a:pPr marL="457200" lvl="1" indent="0">
              <a:lnSpc>
                <a:spcPct val="100000"/>
              </a:lnSpc>
              <a:buNone/>
            </a:pPr>
            <a:r>
              <a:rPr lang="nl-NL" sz="1600" b="1" dirty="0">
                <a:solidFill>
                  <a:srgbClr val="663300"/>
                </a:solidFill>
                <a:latin typeface="Corbel" panose="020B0503020204020204" pitchFamily="34" charset="0"/>
              </a:rPr>
              <a:t>stap 2 | bezoek</a:t>
            </a:r>
          </a:p>
          <a:p>
            <a:pPr marL="457200" lvl="1" indent="0">
              <a:lnSpc>
                <a:spcPct val="100000"/>
              </a:lnSpc>
              <a:buNone/>
            </a:pPr>
            <a:r>
              <a:rPr lang="nl-NL" sz="1600" dirty="0">
                <a:solidFill>
                  <a:srgbClr val="663300"/>
                </a:solidFill>
                <a:latin typeface="Corbel" panose="020B0503020204020204" pitchFamily="34" charset="0"/>
              </a:rPr>
              <a:t>Tijdens het bezoek bekijk je samen met de klas de objecten die door de ramen zichtbaar zijn. In de </a:t>
            </a:r>
            <a:r>
              <a:rPr lang="nl-NL" sz="1600" u="sng" dirty="0">
                <a:solidFill>
                  <a:srgbClr val="663300"/>
                </a:solidFill>
                <a:latin typeface="Corbel" panose="020B0503020204020204" pitchFamily="34" charset="0"/>
              </a:rPr>
              <a:t>lesbrief ‘bezoek'</a:t>
            </a:r>
            <a:r>
              <a:rPr lang="nl-NL" sz="1600" dirty="0">
                <a:solidFill>
                  <a:srgbClr val="663300"/>
                </a:solidFill>
                <a:latin typeface="Corbel" panose="020B0503020204020204" pitchFamily="34" charset="0"/>
              </a:rPr>
              <a:t> vind je opdrachten om leerlingen actief te laten kijken en de omgeving van de synagoge verder te laten ontdekken – naast wat er te zien is in de expositie (te downloaden op de IVAK website).</a:t>
            </a:r>
          </a:p>
          <a:p>
            <a:pPr marL="457200" lvl="1" indent="0">
              <a:lnSpc>
                <a:spcPct val="100000"/>
              </a:lnSpc>
              <a:buNone/>
            </a:pPr>
            <a:r>
              <a:rPr lang="nl-NL" sz="1600" b="1" dirty="0">
                <a:solidFill>
                  <a:srgbClr val="663300"/>
                </a:solidFill>
                <a:latin typeface="Corbel" panose="020B0503020204020204" pitchFamily="34" charset="0"/>
              </a:rPr>
              <a:t>stap 3 | reflectie </a:t>
            </a:r>
          </a:p>
          <a:p>
            <a:pPr marL="457200" lvl="1" indent="0">
              <a:lnSpc>
                <a:spcPct val="100000"/>
              </a:lnSpc>
              <a:buNone/>
            </a:pPr>
            <a:r>
              <a:rPr lang="nl-NL" sz="1600" dirty="0">
                <a:solidFill>
                  <a:srgbClr val="663300"/>
                </a:solidFill>
                <a:latin typeface="Corbel" panose="020B0503020204020204" pitchFamily="34" charset="0"/>
              </a:rPr>
              <a:t>Kijk samen met de klas terug op het bezoek aan de raamexpositie. Met deze korte reflectievraag denken leerlingen nog één keer na over wat hen is opgevallen en welk verhaal hen het meest is bijgebleven (deze presentatie).</a:t>
            </a:r>
          </a:p>
        </p:txBody>
      </p:sp>
      <p:pic>
        <p:nvPicPr>
          <p:cNvPr id="4" name="Afbeelding 3">
            <a:extLst>
              <a:ext uri="{FF2B5EF4-FFF2-40B4-BE49-F238E27FC236}">
                <a16:creationId xmlns:a16="http://schemas.microsoft.com/office/drawing/2014/main" id="{A835DBC5-0E1C-522A-971E-C6BCA3F971E7}"/>
              </a:ext>
            </a:extLst>
          </p:cNvPr>
          <p:cNvPicPr>
            <a:picLocks noChangeAspect="1"/>
          </p:cNvPicPr>
          <p:nvPr/>
        </p:nvPicPr>
        <p:blipFill>
          <a:blip r:embed="rId3">
            <a:duotone>
              <a:prstClr val="black"/>
              <a:schemeClr val="accent4">
                <a:tint val="45000"/>
                <a:satMod val="400000"/>
              </a:schemeClr>
            </a:duotone>
          </a:blip>
          <a:stretch>
            <a:fillRect/>
          </a:stretch>
        </p:blipFill>
        <p:spPr>
          <a:xfrm>
            <a:off x="0" y="0"/>
            <a:ext cx="731520" cy="6858000"/>
          </a:xfrm>
          <a:prstGeom prst="rect">
            <a:avLst/>
          </a:prstGeom>
          <a:ln>
            <a:solidFill>
              <a:srgbClr val="99C9DF"/>
            </a:solidFill>
          </a:ln>
        </p:spPr>
      </p:pic>
    </p:spTree>
    <p:extLst>
      <p:ext uri="{BB962C8B-B14F-4D97-AF65-F5344CB8AC3E}">
        <p14:creationId xmlns:p14="http://schemas.microsoft.com/office/powerpoint/2010/main" val="392683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5D5"/>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0BE4CCD-2AD3-8818-3777-EBE1F82ACBFF}"/>
              </a:ext>
            </a:extLst>
          </p:cNvPr>
          <p:cNvSpPr>
            <a:spLocks noGrp="1"/>
          </p:cNvSpPr>
          <p:nvPr>
            <p:ph type="subTitle" idx="1"/>
          </p:nvPr>
        </p:nvSpPr>
        <p:spPr>
          <a:xfrm>
            <a:off x="1524000" y="2471709"/>
            <a:ext cx="9144000" cy="634732"/>
          </a:xfrm>
        </p:spPr>
        <p:txBody>
          <a:bodyPr>
            <a:normAutofit/>
          </a:bodyPr>
          <a:lstStyle/>
          <a:p>
            <a:r>
              <a:rPr lang="nl-NL" sz="3600" dirty="0">
                <a:solidFill>
                  <a:srgbClr val="663300"/>
                </a:solidFill>
                <a:latin typeface="Corbel" panose="020B0503020204020204" pitchFamily="34" charset="0"/>
              </a:rPr>
              <a:t>raamexpositie</a:t>
            </a:r>
          </a:p>
        </p:txBody>
      </p:sp>
      <p:sp>
        <p:nvSpPr>
          <p:cNvPr id="5" name="Titel 4">
            <a:extLst>
              <a:ext uri="{FF2B5EF4-FFF2-40B4-BE49-F238E27FC236}">
                <a16:creationId xmlns:a16="http://schemas.microsoft.com/office/drawing/2014/main" id="{52DCA9E8-7F88-1D1B-070D-F5ADDBC31EB8}"/>
              </a:ext>
            </a:extLst>
          </p:cNvPr>
          <p:cNvSpPr txBox="1">
            <a:spLocks noGrp="1"/>
          </p:cNvSpPr>
          <p:nvPr>
            <p:ph type="ctrTitle"/>
          </p:nvPr>
        </p:nvSpPr>
        <p:spPr>
          <a:xfrm>
            <a:off x="1524000" y="2789075"/>
            <a:ext cx="9144000" cy="1421928"/>
          </a:xfrm>
          <a:prstGeom prst="rect">
            <a:avLst/>
          </a:prstGeom>
          <a:noFill/>
        </p:spPr>
        <p:txBody>
          <a:bodyPr wrap="square" rtlCol="0">
            <a:spAutoFit/>
          </a:bodyPr>
          <a:lstStyle/>
          <a:p>
            <a:r>
              <a:rPr lang="nl-NL" sz="9600" dirty="0">
                <a:solidFill>
                  <a:srgbClr val="663300"/>
                </a:solidFill>
                <a:latin typeface="Britannic Bold" panose="020B0903060703020204" pitchFamily="34" charset="0"/>
              </a:rPr>
              <a:t>Doorkijken</a:t>
            </a:r>
          </a:p>
        </p:txBody>
      </p:sp>
    </p:spTree>
    <p:extLst>
      <p:ext uri="{BB962C8B-B14F-4D97-AF65-F5344CB8AC3E}">
        <p14:creationId xmlns:p14="http://schemas.microsoft.com/office/powerpoint/2010/main" val="354039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B598C81-91A8-6EC0-75DA-5EE17FB1B568}"/>
              </a:ext>
            </a:extLst>
          </p:cNvPr>
          <p:cNvSpPr/>
          <p:nvPr/>
        </p:nvSpPr>
        <p:spPr>
          <a:xfrm>
            <a:off x="0" y="0"/>
            <a:ext cx="6096000" cy="6858000"/>
          </a:xfrm>
          <a:prstGeom prst="rect">
            <a:avLst/>
          </a:prstGeom>
          <a:solidFill>
            <a:srgbClr val="ECE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BF10EA8-5C64-0595-E1EE-A33030DB51E5}"/>
              </a:ext>
            </a:extLst>
          </p:cNvPr>
          <p:cNvSpPr>
            <a:spLocks noGrp="1"/>
          </p:cNvSpPr>
          <p:nvPr>
            <p:ph type="title"/>
          </p:nvPr>
        </p:nvSpPr>
        <p:spPr>
          <a:xfrm>
            <a:off x="1348880" y="3604994"/>
            <a:ext cx="3398240" cy="1325563"/>
          </a:xfrm>
        </p:spPr>
        <p:txBody>
          <a:bodyPr/>
          <a:lstStyle/>
          <a:p>
            <a:pPr algn="ctr"/>
            <a:r>
              <a:rPr lang="nl-NL" sz="4400" dirty="0">
                <a:solidFill>
                  <a:srgbClr val="663300"/>
                </a:solidFill>
                <a:latin typeface="Britannic Bold" panose="020B0903060703020204" pitchFamily="34" charset="0"/>
              </a:rPr>
              <a:t>‘Doorkijken’</a:t>
            </a:r>
            <a:endParaRPr lang="nl-NL" dirty="0"/>
          </a:p>
        </p:txBody>
      </p:sp>
      <p:sp>
        <p:nvSpPr>
          <p:cNvPr id="3" name="Tijdelijke aanduiding voor inhoud 2">
            <a:extLst>
              <a:ext uri="{FF2B5EF4-FFF2-40B4-BE49-F238E27FC236}">
                <a16:creationId xmlns:a16="http://schemas.microsoft.com/office/drawing/2014/main" id="{6DD4B592-0C70-4485-1007-F7CF1A77D466}"/>
              </a:ext>
            </a:extLst>
          </p:cNvPr>
          <p:cNvSpPr>
            <a:spLocks noGrp="1"/>
          </p:cNvSpPr>
          <p:nvPr>
            <p:ph sz="half" idx="1"/>
          </p:nvPr>
        </p:nvSpPr>
        <p:spPr>
          <a:xfrm>
            <a:off x="729143" y="729842"/>
            <a:ext cx="5181600" cy="5875745"/>
          </a:xfrm>
        </p:spPr>
        <p:txBody>
          <a:bodyPr>
            <a:normAutofit/>
          </a:bodyPr>
          <a:lstStyle/>
          <a:p>
            <a:pPr marL="0" indent="0">
              <a:buNone/>
            </a:pPr>
            <a:endParaRPr lang="nl-NL" sz="2400" dirty="0">
              <a:solidFill>
                <a:srgbClr val="663300"/>
              </a:solidFill>
            </a:endParaRPr>
          </a:p>
          <a:p>
            <a:pPr marL="0" indent="0">
              <a:buNone/>
            </a:pPr>
            <a:endParaRPr lang="nl-NL" sz="2400" dirty="0">
              <a:solidFill>
                <a:srgbClr val="663300"/>
              </a:solidFill>
            </a:endParaRPr>
          </a:p>
          <a:p>
            <a:pPr marL="0" indent="0">
              <a:buNone/>
            </a:pPr>
            <a:endParaRPr lang="nl-NL" sz="2400" dirty="0">
              <a:solidFill>
                <a:srgbClr val="663300"/>
              </a:solidFill>
            </a:endParaRPr>
          </a:p>
          <a:p>
            <a:pPr marL="0" indent="0">
              <a:buNone/>
            </a:pPr>
            <a:r>
              <a:rPr lang="nl-NL" sz="2400" dirty="0">
                <a:solidFill>
                  <a:srgbClr val="663300"/>
                </a:solidFill>
              </a:rPr>
              <a:t>raamexpositie betekent: </a:t>
            </a:r>
          </a:p>
          <a:p>
            <a:pPr marL="0" indent="0">
              <a:buNone/>
            </a:pPr>
            <a:r>
              <a:rPr lang="nl-NL" sz="2400" b="1" dirty="0">
                <a:solidFill>
                  <a:srgbClr val="663300"/>
                </a:solidFill>
              </a:rPr>
              <a:t>‘kijk door het raam naar binnen’</a:t>
            </a:r>
          </a:p>
          <a:p>
            <a:pPr marL="0" indent="0">
              <a:buNone/>
            </a:pPr>
            <a:endParaRPr lang="nl-NL" sz="2400" dirty="0">
              <a:solidFill>
                <a:srgbClr val="663300"/>
              </a:solidFill>
            </a:endParaRPr>
          </a:p>
          <a:p>
            <a:pPr marL="0" indent="0">
              <a:buNone/>
            </a:pPr>
            <a:r>
              <a:rPr lang="nl-NL" sz="2400" dirty="0">
                <a:solidFill>
                  <a:srgbClr val="663300"/>
                </a:solidFill>
              </a:rPr>
              <a:t>de titel van de expositie is</a:t>
            </a:r>
          </a:p>
          <a:p>
            <a:pPr marL="0" indent="0">
              <a:buNone/>
            </a:pPr>
            <a:endParaRPr lang="nl-NL" sz="2400" dirty="0"/>
          </a:p>
          <a:p>
            <a:pPr marL="0" indent="0">
              <a:buNone/>
            </a:pPr>
            <a:endParaRPr lang="nl-NL" sz="2400" dirty="0"/>
          </a:p>
        </p:txBody>
      </p:sp>
      <p:pic>
        <p:nvPicPr>
          <p:cNvPr id="8" name="Picture 2" descr="Gluren bij de buren | Berthi's Weblog">
            <a:extLst>
              <a:ext uri="{FF2B5EF4-FFF2-40B4-BE49-F238E27FC236}">
                <a16:creationId xmlns:a16="http://schemas.microsoft.com/office/drawing/2014/main" id="{C32E1099-4B35-7494-A691-ECA9479EF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2412"/>
            <a:ext cx="476250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2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buitenshuis, hemel, raam, baksteen&#10;&#10;Door AI gegenereerde inhoud is mogelijk onjuist.">
            <a:extLst>
              <a:ext uri="{FF2B5EF4-FFF2-40B4-BE49-F238E27FC236}">
                <a16:creationId xmlns:a16="http://schemas.microsoft.com/office/drawing/2014/main" id="{34587A21-D410-3969-CE3F-D8A26AEC0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71159" cy="6858000"/>
          </a:xfrm>
          <a:prstGeom prst="rect">
            <a:avLst/>
          </a:prstGeom>
        </p:spPr>
      </p:pic>
      <p:pic>
        <p:nvPicPr>
          <p:cNvPr id="14" name="Afbeelding 13">
            <a:extLst>
              <a:ext uri="{FF2B5EF4-FFF2-40B4-BE49-F238E27FC236}">
                <a16:creationId xmlns:a16="http://schemas.microsoft.com/office/drawing/2014/main" id="{710D329E-5B3C-C69C-2FB5-76A05F7B7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2585" y="2295281"/>
            <a:ext cx="3853050" cy="3964075"/>
          </a:xfrm>
          <a:prstGeom prst="rect">
            <a:avLst/>
          </a:prstGeom>
        </p:spPr>
      </p:pic>
      <p:pic>
        <p:nvPicPr>
          <p:cNvPr id="1030" name="Picture 6" descr="IJzersterke Online Marketing Campagnes | Solid Results B.V.">
            <a:extLst>
              <a:ext uri="{FF2B5EF4-FFF2-40B4-BE49-F238E27FC236}">
                <a16:creationId xmlns:a16="http://schemas.microsoft.com/office/drawing/2014/main" id="{E9A68A5C-CEA3-1977-400E-85D8FF1DA5F6}"/>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697928" flipH="1">
            <a:off x="4612720" y="3731748"/>
            <a:ext cx="3361528" cy="313742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ep 16">
            <a:extLst>
              <a:ext uri="{FF2B5EF4-FFF2-40B4-BE49-F238E27FC236}">
                <a16:creationId xmlns:a16="http://schemas.microsoft.com/office/drawing/2014/main" id="{7D74FD3F-C5BF-1B21-F47F-D64C5EF13356}"/>
              </a:ext>
            </a:extLst>
          </p:cNvPr>
          <p:cNvGrpSpPr/>
          <p:nvPr/>
        </p:nvGrpSpPr>
        <p:grpSpPr>
          <a:xfrm>
            <a:off x="7070317" y="841924"/>
            <a:ext cx="4677586" cy="682180"/>
            <a:chOff x="6800405" y="497619"/>
            <a:chExt cx="4677586" cy="682180"/>
          </a:xfrm>
        </p:grpSpPr>
        <p:sp>
          <p:nvSpPr>
            <p:cNvPr id="12" name="Titel 4">
              <a:extLst>
                <a:ext uri="{FF2B5EF4-FFF2-40B4-BE49-F238E27FC236}">
                  <a16:creationId xmlns:a16="http://schemas.microsoft.com/office/drawing/2014/main" id="{1A6E0FF3-BFF2-712C-CCE7-AD80B2E1F668}"/>
                </a:ext>
              </a:extLst>
            </p:cNvPr>
            <p:cNvSpPr txBox="1">
              <a:spLocks/>
            </p:cNvSpPr>
            <p:nvPr/>
          </p:nvSpPr>
          <p:spPr>
            <a:xfrm>
              <a:off x="7340229" y="598644"/>
              <a:ext cx="4137762"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solidFill>
                    <a:srgbClr val="663300"/>
                  </a:solidFill>
                  <a:latin typeface="Corbel" panose="020B0503020204020204" pitchFamily="34" charset="0"/>
                </a:rPr>
                <a:t>adres: Singel 50, Delfzijl</a:t>
              </a:r>
            </a:p>
          </p:txBody>
        </p:sp>
        <p:pic>
          <p:nvPicPr>
            <p:cNvPr id="16" name="Graphic 15" descr="Markering met effen opvulling">
              <a:extLst>
                <a:ext uri="{FF2B5EF4-FFF2-40B4-BE49-F238E27FC236}">
                  <a16:creationId xmlns:a16="http://schemas.microsoft.com/office/drawing/2014/main" id="{92D11B34-499E-5112-AFF5-898D72C6839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00405" y="497619"/>
              <a:ext cx="682180" cy="682180"/>
            </a:xfrm>
            <a:prstGeom prst="rect">
              <a:avLst/>
            </a:prstGeom>
          </p:spPr>
        </p:pic>
      </p:grpSp>
    </p:spTree>
    <p:extLst>
      <p:ext uri="{BB962C8B-B14F-4D97-AF65-F5344CB8AC3E}">
        <p14:creationId xmlns:p14="http://schemas.microsoft.com/office/powerpoint/2010/main" val="312245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09D58-0C63-5523-45FF-0982D989F3D1}"/>
              </a:ext>
            </a:extLst>
          </p:cNvPr>
          <p:cNvSpPr>
            <a:spLocks noGrp="1"/>
          </p:cNvSpPr>
          <p:nvPr>
            <p:ph type="title"/>
          </p:nvPr>
        </p:nvSpPr>
        <p:spPr/>
        <p:txBody>
          <a:bodyPr/>
          <a:lstStyle/>
          <a:p>
            <a:r>
              <a:rPr lang="nl-NL" dirty="0">
                <a:solidFill>
                  <a:srgbClr val="663300"/>
                </a:solidFill>
                <a:latin typeface="Britannic Bold" panose="020B0903060703020204" pitchFamily="34" charset="0"/>
              </a:rPr>
              <a:t>de voormalige Synagoge van Delfzijl </a:t>
            </a:r>
            <a:endParaRPr lang="nl-NL" dirty="0"/>
          </a:p>
        </p:txBody>
      </p:sp>
      <p:sp>
        <p:nvSpPr>
          <p:cNvPr id="3" name="Tijdelijke aanduiding voor inhoud 2">
            <a:extLst>
              <a:ext uri="{FF2B5EF4-FFF2-40B4-BE49-F238E27FC236}">
                <a16:creationId xmlns:a16="http://schemas.microsoft.com/office/drawing/2014/main" id="{673F8039-F954-DCF5-00B7-1BCD895E467E}"/>
              </a:ext>
            </a:extLst>
          </p:cNvPr>
          <p:cNvSpPr>
            <a:spLocks noGrp="1"/>
          </p:cNvSpPr>
          <p:nvPr>
            <p:ph sz="half" idx="1"/>
          </p:nvPr>
        </p:nvSpPr>
        <p:spPr>
          <a:xfrm>
            <a:off x="3204309" y="5822632"/>
            <a:ext cx="5537205" cy="670243"/>
          </a:xfrm>
        </p:spPr>
        <p:txBody>
          <a:bodyPr>
            <a:normAutofit fontScale="70000" lnSpcReduction="20000"/>
          </a:bodyPr>
          <a:lstStyle/>
          <a:p>
            <a:pPr marL="0" indent="0" algn="ctr">
              <a:buNone/>
            </a:pPr>
            <a:r>
              <a:rPr lang="nl-NL" b="1" dirty="0">
                <a:solidFill>
                  <a:srgbClr val="663300"/>
                </a:solidFill>
                <a:latin typeface="Corbel" panose="020B0503020204020204" pitchFamily="34" charset="0"/>
                <a:cs typeface="Gautami" panose="020B0502040204020203" pitchFamily="34" charset="0"/>
              </a:rPr>
              <a:t>Beth Ha-</a:t>
            </a:r>
            <a:r>
              <a:rPr lang="nl-NL" b="1" dirty="0" err="1">
                <a:solidFill>
                  <a:srgbClr val="663300"/>
                </a:solidFill>
                <a:latin typeface="Corbel" panose="020B0503020204020204" pitchFamily="34" charset="0"/>
                <a:cs typeface="Gautami" panose="020B0502040204020203" pitchFamily="34" charset="0"/>
              </a:rPr>
              <a:t>Knesset</a:t>
            </a:r>
            <a:r>
              <a:rPr lang="nl-NL" b="1" dirty="0">
                <a:solidFill>
                  <a:srgbClr val="663300"/>
                </a:solidFill>
                <a:latin typeface="Corbel" panose="020B0503020204020204" pitchFamily="34" charset="0"/>
                <a:cs typeface="Gautami" panose="020B0502040204020203" pitchFamily="34" charset="0"/>
              </a:rPr>
              <a:t> </a:t>
            </a:r>
            <a:r>
              <a:rPr lang="nl-NL" dirty="0">
                <a:solidFill>
                  <a:srgbClr val="663300"/>
                </a:solidFill>
                <a:latin typeface="Corbel" panose="020B0503020204020204" pitchFamily="34" charset="0"/>
                <a:cs typeface="Gautami" panose="020B0502040204020203" pitchFamily="34" charset="0"/>
              </a:rPr>
              <a:t>| huis van samenkomst </a:t>
            </a:r>
          </a:p>
          <a:p>
            <a:pPr marL="0" indent="0" algn="ctr">
              <a:buNone/>
            </a:pPr>
            <a:r>
              <a:rPr lang="nl-NL" i="1" dirty="0">
                <a:solidFill>
                  <a:srgbClr val="663300"/>
                </a:solidFill>
                <a:latin typeface="Corbel" panose="020B0503020204020204" pitchFamily="34" charset="0"/>
                <a:cs typeface="Gautami" panose="020B0502040204020203" pitchFamily="34" charset="0"/>
              </a:rPr>
              <a:t>gebeds- en gemeenschapshuis voor Joden</a:t>
            </a:r>
          </a:p>
        </p:txBody>
      </p:sp>
      <p:pic>
        <p:nvPicPr>
          <p:cNvPr id="6" name="Tijdelijke aanduiding voor inhoud 5">
            <a:extLst>
              <a:ext uri="{FF2B5EF4-FFF2-40B4-BE49-F238E27FC236}">
                <a16:creationId xmlns:a16="http://schemas.microsoft.com/office/drawing/2014/main" id="{DD7A8C43-9110-7A15-A933-28DCB78829F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00291" y="1690688"/>
            <a:ext cx="3671397" cy="3937126"/>
          </a:xfrm>
        </p:spPr>
      </p:pic>
      <p:sp>
        <p:nvSpPr>
          <p:cNvPr id="7" name="Rectangle 1">
            <a:extLst>
              <a:ext uri="{FF2B5EF4-FFF2-40B4-BE49-F238E27FC236}">
                <a16:creationId xmlns:a16="http://schemas.microsoft.com/office/drawing/2014/main" id="{D6CDF9E6-1EA2-B0FA-5D11-41552F933D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pSp>
        <p:nvGrpSpPr>
          <p:cNvPr id="21" name="Groep 20">
            <a:extLst>
              <a:ext uri="{FF2B5EF4-FFF2-40B4-BE49-F238E27FC236}">
                <a16:creationId xmlns:a16="http://schemas.microsoft.com/office/drawing/2014/main" id="{E6E602CA-F355-C3B9-A33A-4B93AEAAE40F}"/>
              </a:ext>
            </a:extLst>
          </p:cNvPr>
          <p:cNvGrpSpPr/>
          <p:nvPr/>
        </p:nvGrpSpPr>
        <p:grpSpPr>
          <a:xfrm>
            <a:off x="838200" y="1232160"/>
            <a:ext cx="10727165" cy="5260715"/>
            <a:chOff x="838200" y="1232160"/>
            <a:chExt cx="10727165" cy="5260715"/>
          </a:xfrm>
        </p:grpSpPr>
        <p:pic>
          <p:nvPicPr>
            <p:cNvPr id="15" name="Afbeelding 14">
              <a:extLst>
                <a:ext uri="{FF2B5EF4-FFF2-40B4-BE49-F238E27FC236}">
                  <a16:creationId xmlns:a16="http://schemas.microsoft.com/office/drawing/2014/main" id="{F20DE6CB-1432-A159-2167-78224CE1FCDD}"/>
                </a:ext>
              </a:extLst>
            </p:cNvPr>
            <p:cNvPicPr>
              <a:picLocks noChangeAspect="1"/>
            </p:cNvPicPr>
            <p:nvPr/>
          </p:nvPicPr>
          <p:blipFill>
            <a:blip r:embed="rId4"/>
            <a:srcRect l="46923" t="4831" r="9052" b="8716"/>
            <a:stretch/>
          </p:blipFill>
          <p:spPr>
            <a:xfrm>
              <a:off x="8741514" y="1324677"/>
              <a:ext cx="2823851" cy="5168198"/>
            </a:xfrm>
            <a:prstGeom prst="rect">
              <a:avLst/>
            </a:prstGeom>
          </p:spPr>
        </p:pic>
        <p:pic>
          <p:nvPicPr>
            <p:cNvPr id="16" name="Afbeelding 15">
              <a:extLst>
                <a:ext uri="{FF2B5EF4-FFF2-40B4-BE49-F238E27FC236}">
                  <a16:creationId xmlns:a16="http://schemas.microsoft.com/office/drawing/2014/main" id="{3AF274FD-68A4-E15C-95F5-1A4796EF1BEB}"/>
                </a:ext>
              </a:extLst>
            </p:cNvPr>
            <p:cNvPicPr>
              <a:picLocks noChangeAspect="1"/>
            </p:cNvPicPr>
            <p:nvPr/>
          </p:nvPicPr>
          <p:blipFill>
            <a:blip r:embed="rId4"/>
            <a:srcRect l="8435" r="50295" b="8716"/>
            <a:stretch/>
          </p:blipFill>
          <p:spPr>
            <a:xfrm>
              <a:off x="838200" y="1232160"/>
              <a:ext cx="2506980" cy="5168198"/>
            </a:xfrm>
            <a:prstGeom prst="rect">
              <a:avLst/>
            </a:prstGeom>
          </p:spPr>
        </p:pic>
      </p:grpSp>
    </p:spTree>
    <p:extLst>
      <p:ext uri="{BB962C8B-B14F-4D97-AF65-F5344CB8AC3E}">
        <p14:creationId xmlns:p14="http://schemas.microsoft.com/office/powerpoint/2010/main" val="95439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The image shows a red brick house with a chimney, surrounded by a small garden, a bench, a bush, and a small shed.&#10;&#10;Door AI gegenereerde inhoud is mogelijk onjuist.">
            <a:extLst>
              <a:ext uri="{FF2B5EF4-FFF2-40B4-BE49-F238E27FC236}">
                <a16:creationId xmlns:a16="http://schemas.microsoft.com/office/drawing/2014/main" id="{7C572B06-ACCA-9ECB-2C67-860DA3B2A4E5}"/>
              </a:ext>
            </a:extLst>
          </p:cNvPr>
          <p:cNvPicPr>
            <a:picLocks noChangeAspect="1"/>
          </p:cNvPicPr>
          <p:nvPr/>
        </p:nvPicPr>
        <p:blipFill>
          <a:blip r:embed="rId3"/>
          <a:srcRect l="5201" r="14744"/>
          <a:stretch>
            <a:fillRect/>
          </a:stretch>
        </p:blipFill>
        <p:spPr>
          <a:xfrm>
            <a:off x="5233661" y="955307"/>
            <a:ext cx="6958340" cy="4573110"/>
          </a:xfrm>
          <a:prstGeom prst="rect">
            <a:avLst/>
          </a:prstGeom>
        </p:spPr>
      </p:pic>
      <p:sp>
        <p:nvSpPr>
          <p:cNvPr id="2" name="Titel 1">
            <a:extLst>
              <a:ext uri="{FF2B5EF4-FFF2-40B4-BE49-F238E27FC236}">
                <a16:creationId xmlns:a16="http://schemas.microsoft.com/office/drawing/2014/main" id="{54F03F2F-B511-21DF-B5AC-C5578659A8C9}"/>
              </a:ext>
            </a:extLst>
          </p:cNvPr>
          <p:cNvSpPr txBox="1">
            <a:spLocks/>
          </p:cNvSpPr>
          <p:nvPr/>
        </p:nvSpPr>
        <p:spPr>
          <a:xfrm>
            <a:off x="838200" y="601344"/>
            <a:ext cx="3683000" cy="29546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rgbClr val="663300"/>
                </a:solidFill>
                <a:latin typeface="Britannic Bold" panose="020B0903060703020204" pitchFamily="34" charset="0"/>
              </a:rPr>
              <a:t>ontdek het verhaal van de voormalige Synagoge in deze 3D – scan</a:t>
            </a:r>
            <a:endParaRPr lang="nl-NL" sz="3200" dirty="0">
              <a:latin typeface="Britannic Bold" panose="020B0903060703020204" pitchFamily="34" charset="0"/>
            </a:endParaRPr>
          </a:p>
        </p:txBody>
      </p:sp>
      <p:sp>
        <p:nvSpPr>
          <p:cNvPr id="3" name="Tekstvak 2">
            <a:extLst>
              <a:ext uri="{FF2B5EF4-FFF2-40B4-BE49-F238E27FC236}">
                <a16:creationId xmlns:a16="http://schemas.microsoft.com/office/drawing/2014/main" id="{BCCB9B5D-83C2-CDE0-B443-6DEB32E7D08F}"/>
              </a:ext>
            </a:extLst>
          </p:cNvPr>
          <p:cNvSpPr txBox="1"/>
          <p:nvPr/>
        </p:nvSpPr>
        <p:spPr>
          <a:xfrm>
            <a:off x="1278915" y="3708606"/>
            <a:ext cx="3242286" cy="827603"/>
          </a:xfrm>
          <a:prstGeom prst="roundRect">
            <a:avLst>
              <a:gd name="adj" fmla="val 38219"/>
            </a:avLst>
          </a:prstGeom>
          <a:solidFill>
            <a:srgbClr val="ECE5D5"/>
          </a:solidFill>
          <a:ln>
            <a:solidFill>
              <a:srgbClr val="ECE5D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663300"/>
                </a:solidFill>
                <a:latin typeface="Corbel" panose="020B0503020204020204" pitchFamily="34" charset="0"/>
                <a:hlinkClick r:id="rId4">
                  <a:extLst>
                    <a:ext uri="{A12FA001-AC4F-418D-AE19-62706E023703}">
                      <ahyp:hlinkClr xmlns:ahyp="http://schemas.microsoft.com/office/drawing/2018/hyperlinkcolor" val="tx"/>
                    </a:ext>
                  </a:extLst>
                </a:hlinkClick>
              </a:rPr>
              <a:t>Klik hier! </a:t>
            </a:r>
            <a:endParaRPr lang="en-US" sz="3600" b="1" dirty="0">
              <a:solidFill>
                <a:srgbClr val="663300"/>
              </a:solidFill>
              <a:latin typeface="Corbel" panose="020B0503020204020204" pitchFamily="34" charset="0"/>
            </a:endParaRPr>
          </a:p>
        </p:txBody>
      </p:sp>
      <p:pic>
        <p:nvPicPr>
          <p:cNvPr id="7" name="Picture 6" descr="IJzersterke Online Marketing Campagnes | Solid Results B.V.">
            <a:extLst>
              <a:ext uri="{FF2B5EF4-FFF2-40B4-BE49-F238E27FC236}">
                <a16:creationId xmlns:a16="http://schemas.microsoft.com/office/drawing/2014/main" id="{43C02CE5-D254-D488-A241-B39A305B3F19}"/>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56572" b="25749"/>
          <a:stretch>
            <a:fillRect/>
          </a:stretch>
        </p:blipFill>
        <p:spPr bwMode="auto">
          <a:xfrm rot="893822">
            <a:off x="2066198" y="4400244"/>
            <a:ext cx="1087297" cy="187381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7994E8E-9166-DD43-D694-F834C58D9449}"/>
              </a:ext>
            </a:extLst>
          </p:cNvPr>
          <p:cNvSpPr txBox="1"/>
          <p:nvPr/>
        </p:nvSpPr>
        <p:spPr>
          <a:xfrm>
            <a:off x="822538" y="6071990"/>
            <a:ext cx="4155040" cy="369332"/>
          </a:xfrm>
          <a:prstGeom prst="rect">
            <a:avLst/>
          </a:prstGeom>
          <a:noFill/>
        </p:spPr>
        <p:txBody>
          <a:bodyPr wrap="square">
            <a:spAutoFit/>
          </a:bodyPr>
          <a:lstStyle/>
          <a:p>
            <a:r>
              <a:rPr lang="nl-NL" dirty="0">
                <a:solidFill>
                  <a:srgbClr val="99C9DF"/>
                </a:solidFill>
                <a:latin typeface="Corbel" panose="020B0503020204020204" pitchFamily="34" charset="0"/>
                <a:cs typeface="Gautami" panose="020B0502040204020203" pitchFamily="34" charset="0"/>
              </a:rPr>
              <a:t>De 3D scan kun je openen op het digibord.</a:t>
            </a:r>
            <a:endParaRPr lang="nl-NL" dirty="0">
              <a:solidFill>
                <a:srgbClr val="99C9DF"/>
              </a:solidFill>
            </a:endParaRPr>
          </a:p>
        </p:txBody>
      </p:sp>
    </p:spTree>
    <p:extLst>
      <p:ext uri="{BB962C8B-B14F-4D97-AF65-F5344CB8AC3E}">
        <p14:creationId xmlns:p14="http://schemas.microsoft.com/office/powerpoint/2010/main" val="117995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7B75-6312-4F68-5082-85D87AF2600C}"/>
            </a:ext>
          </a:extLst>
        </p:cNvPr>
        <p:cNvGrpSpPr/>
        <p:nvPr/>
      </p:nvGrpSpPr>
      <p:grpSpPr>
        <a:xfrm>
          <a:off x="0" y="0"/>
          <a:ext cx="0" cy="0"/>
          <a:chOff x="0" y="0"/>
          <a:chExt cx="0" cy="0"/>
        </a:xfrm>
      </p:grpSpPr>
      <p:sp>
        <p:nvSpPr>
          <p:cNvPr id="7" name="Rechthoek 6">
            <a:extLst>
              <a:ext uri="{FF2B5EF4-FFF2-40B4-BE49-F238E27FC236}">
                <a16:creationId xmlns:a16="http://schemas.microsoft.com/office/drawing/2014/main" id="{DF055CAD-5E3E-D67D-9B7D-B6EC1C6120A0}"/>
              </a:ext>
            </a:extLst>
          </p:cNvPr>
          <p:cNvSpPr/>
          <p:nvPr/>
        </p:nvSpPr>
        <p:spPr>
          <a:xfrm>
            <a:off x="836944" y="3429000"/>
            <a:ext cx="4371560" cy="1501541"/>
          </a:xfrm>
          <a:prstGeom prst="rect">
            <a:avLst/>
          </a:prstGeom>
          <a:solidFill>
            <a:srgbClr val="ECE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9C0B67B-CEA4-F6CF-FF67-3A41E69A6C8D}"/>
              </a:ext>
            </a:extLst>
          </p:cNvPr>
          <p:cNvSpPr>
            <a:spLocks noGrp="1"/>
          </p:cNvSpPr>
          <p:nvPr>
            <p:ph type="title"/>
          </p:nvPr>
        </p:nvSpPr>
        <p:spPr>
          <a:xfrm>
            <a:off x="838200" y="365125"/>
            <a:ext cx="10515600" cy="1143635"/>
          </a:xfrm>
        </p:spPr>
        <p:txBody>
          <a:bodyPr/>
          <a:lstStyle/>
          <a:p>
            <a:r>
              <a:rPr lang="nl-NL" dirty="0">
                <a:solidFill>
                  <a:srgbClr val="663300"/>
                </a:solidFill>
                <a:latin typeface="Britannic Bold" panose="020B0903060703020204" pitchFamily="34" charset="0"/>
              </a:rPr>
              <a:t>bezoek </a:t>
            </a:r>
          </a:p>
        </p:txBody>
      </p:sp>
      <p:sp>
        <p:nvSpPr>
          <p:cNvPr id="3" name="Tijdelijke aanduiding voor inhoud 2">
            <a:extLst>
              <a:ext uri="{FF2B5EF4-FFF2-40B4-BE49-F238E27FC236}">
                <a16:creationId xmlns:a16="http://schemas.microsoft.com/office/drawing/2014/main" id="{BC06EAD8-6296-410E-4A76-2E8BBE23924A}"/>
              </a:ext>
            </a:extLst>
          </p:cNvPr>
          <p:cNvSpPr>
            <a:spLocks noGrp="1"/>
          </p:cNvSpPr>
          <p:nvPr>
            <p:ph sz="half" idx="1"/>
          </p:nvPr>
        </p:nvSpPr>
        <p:spPr>
          <a:xfrm>
            <a:off x="854958" y="1374006"/>
            <a:ext cx="10605522" cy="2054994"/>
          </a:xfrm>
        </p:spPr>
        <p:txBody>
          <a:bodyPr vert="horz" lIns="91440" tIns="45720" rIns="91440" bIns="45720" rtlCol="0" anchor="t">
            <a:noAutofit/>
          </a:bodyPr>
          <a:lstStyle/>
          <a:p>
            <a:pPr marL="0" indent="0">
              <a:buNone/>
            </a:pPr>
            <a:r>
              <a:rPr lang="nl-NL" sz="1600" b="1" dirty="0">
                <a:solidFill>
                  <a:srgbClr val="663300"/>
                </a:solidFill>
                <a:latin typeface="Corbel" panose="020B0503020204020204" pitchFamily="34" charset="0"/>
              </a:rPr>
              <a:t>De lesbrief ‘bezoek’ is op de IVAK website te vinden.</a:t>
            </a:r>
          </a:p>
          <a:p>
            <a:pPr marL="0" indent="0">
              <a:buNone/>
            </a:pPr>
            <a:r>
              <a:rPr lang="nl-NL" sz="1600" dirty="0">
                <a:solidFill>
                  <a:srgbClr val="663300"/>
                </a:solidFill>
                <a:latin typeface="Corbel" panose="020B0503020204020204" pitchFamily="34" charset="0"/>
              </a:rPr>
              <a:t>Deze tentoonstelling vertelt drie verhalen:</a:t>
            </a:r>
          </a:p>
          <a:p>
            <a:pPr marL="342900" indent="-342900">
              <a:buFont typeface="+mj-lt"/>
              <a:buAutoNum type="arabicPeriod"/>
            </a:pPr>
            <a:r>
              <a:rPr lang="nl-NL" sz="1600" dirty="0">
                <a:solidFill>
                  <a:srgbClr val="663300"/>
                </a:solidFill>
                <a:latin typeface="Corbel" panose="020B0503020204020204" pitchFamily="34" charset="0"/>
              </a:rPr>
              <a:t>het gebouw – ontdek hoe de voormalige synagoge door de jaren heen is veranderd.</a:t>
            </a:r>
          </a:p>
          <a:p>
            <a:pPr marL="342900" indent="-342900">
              <a:buFont typeface="+mj-lt"/>
              <a:buAutoNum type="arabicPeriod"/>
            </a:pPr>
            <a:r>
              <a:rPr lang="nl-NL" sz="1600" dirty="0">
                <a:solidFill>
                  <a:srgbClr val="663300"/>
                </a:solidFill>
                <a:latin typeface="Corbel" panose="020B0503020204020204" pitchFamily="34" charset="0"/>
              </a:rPr>
              <a:t>de Joodse gemeenschap – maak kennis met het dagelijks leven van de Joodse gemeenschap in Delfzijl.</a:t>
            </a:r>
          </a:p>
          <a:p>
            <a:pPr marL="342900" indent="-342900">
              <a:buFont typeface="+mj-lt"/>
              <a:buAutoNum type="arabicPeriod"/>
            </a:pPr>
            <a:r>
              <a:rPr lang="nl-NL" sz="1600" dirty="0">
                <a:solidFill>
                  <a:srgbClr val="663300"/>
                </a:solidFill>
                <a:latin typeface="Corbel" panose="020B0503020204020204" pitchFamily="34" charset="0"/>
              </a:rPr>
              <a:t>jongeren van nu – kunstwerken van leerlingen van het VO Eemsdelta - Rudolf Pabus Cleveringa over vrijheid, maatschappijkritiek en zelfexpressie.</a:t>
            </a:r>
            <a:endParaRPr lang="nl-NL" sz="1600" b="1" dirty="0">
              <a:solidFill>
                <a:srgbClr val="663300"/>
              </a:solidFill>
              <a:latin typeface="Corbel" panose="020B0503020204020204" pitchFamily="34" charset="0"/>
            </a:endParaRPr>
          </a:p>
          <a:p>
            <a:pPr marL="0" indent="0">
              <a:buNone/>
            </a:pPr>
            <a:br>
              <a:rPr lang="nl-NL" sz="1600" b="1" dirty="0">
                <a:solidFill>
                  <a:srgbClr val="663300"/>
                </a:solidFill>
                <a:latin typeface="Corbel" panose="020B0503020204020204" pitchFamily="34" charset="0"/>
              </a:rPr>
            </a:br>
            <a:r>
              <a:rPr lang="nl-NL" sz="1600" b="1" dirty="0">
                <a:solidFill>
                  <a:srgbClr val="663300"/>
                </a:solidFill>
                <a:latin typeface="Corbel" panose="020B0503020204020204" pitchFamily="34" charset="0"/>
              </a:rPr>
              <a:t>praktische informatie</a:t>
            </a:r>
          </a:p>
          <a:p>
            <a:pPr marL="0" indent="0">
              <a:buNone/>
            </a:pPr>
            <a:r>
              <a:rPr lang="nl-NL" sz="1600" b="1" dirty="0">
                <a:solidFill>
                  <a:srgbClr val="663300"/>
                </a:solidFill>
                <a:latin typeface="Corbel" panose="020B0503020204020204" pitchFamily="34" charset="0"/>
              </a:rPr>
              <a:t>locatie</a:t>
            </a:r>
            <a:r>
              <a:rPr lang="nl-NL" sz="1600" dirty="0">
                <a:solidFill>
                  <a:srgbClr val="663300"/>
                </a:solidFill>
                <a:latin typeface="Corbel" panose="020B0503020204020204" pitchFamily="34" charset="0"/>
              </a:rPr>
              <a:t>: voormalige Synagoge, Singel 50, Delfzijl</a:t>
            </a:r>
            <a:br>
              <a:rPr lang="nl-NL" sz="1600" dirty="0">
                <a:solidFill>
                  <a:srgbClr val="663300"/>
                </a:solidFill>
                <a:latin typeface="Corbel" panose="020B0503020204020204" pitchFamily="34" charset="0"/>
              </a:rPr>
            </a:br>
            <a:r>
              <a:rPr lang="nl-NL" sz="1600" b="1" dirty="0">
                <a:solidFill>
                  <a:srgbClr val="663300"/>
                </a:solidFill>
                <a:latin typeface="Corbel" panose="020B0503020204020204" pitchFamily="34" charset="0"/>
              </a:rPr>
              <a:t>kosten</a:t>
            </a:r>
            <a:r>
              <a:rPr lang="nl-NL" sz="1600" dirty="0">
                <a:solidFill>
                  <a:srgbClr val="663300"/>
                </a:solidFill>
                <a:latin typeface="Corbel" panose="020B0503020204020204" pitchFamily="34" charset="0"/>
              </a:rPr>
              <a:t>: gratis</a:t>
            </a:r>
            <a:br>
              <a:rPr lang="nl-NL" sz="1600" dirty="0">
                <a:solidFill>
                  <a:srgbClr val="663300"/>
                </a:solidFill>
                <a:latin typeface="Corbel" panose="020B0503020204020204" pitchFamily="34" charset="0"/>
              </a:rPr>
            </a:br>
            <a:r>
              <a:rPr lang="nl-NL" sz="1600" b="1" dirty="0">
                <a:solidFill>
                  <a:srgbClr val="663300"/>
                </a:solidFill>
                <a:latin typeface="Corbel" panose="020B0503020204020204" pitchFamily="34" charset="0"/>
              </a:rPr>
              <a:t>reserveren</a:t>
            </a:r>
            <a:r>
              <a:rPr lang="nl-NL" sz="1600" dirty="0">
                <a:solidFill>
                  <a:srgbClr val="663300"/>
                </a:solidFill>
                <a:latin typeface="Corbel" panose="020B0503020204020204" pitchFamily="34" charset="0"/>
              </a:rPr>
              <a:t>: niet nodig</a:t>
            </a:r>
            <a:br>
              <a:rPr lang="nl-NL" sz="1600" dirty="0">
                <a:solidFill>
                  <a:srgbClr val="663300"/>
                </a:solidFill>
                <a:latin typeface="Corbel" panose="020B0503020204020204" pitchFamily="34" charset="0"/>
              </a:rPr>
            </a:br>
            <a:r>
              <a:rPr lang="nl-NL" sz="1600" b="1" dirty="0">
                <a:solidFill>
                  <a:srgbClr val="663300"/>
                </a:solidFill>
                <a:latin typeface="Corbel" panose="020B0503020204020204" pitchFamily="34" charset="0"/>
              </a:rPr>
              <a:t>duur</a:t>
            </a:r>
            <a:r>
              <a:rPr lang="nl-NL" sz="1600" dirty="0">
                <a:solidFill>
                  <a:srgbClr val="663300"/>
                </a:solidFill>
                <a:latin typeface="Corbel" panose="020B0503020204020204" pitchFamily="34" charset="0"/>
              </a:rPr>
              <a:t>: 30–45 minuten</a:t>
            </a:r>
            <a:br>
              <a:rPr lang="nl-NL" sz="1600" dirty="0">
                <a:solidFill>
                  <a:srgbClr val="663300"/>
                </a:solidFill>
                <a:latin typeface="Corbel" panose="020B0503020204020204" pitchFamily="34" charset="0"/>
              </a:rPr>
            </a:br>
            <a:br>
              <a:rPr lang="nl-NL" sz="1600" dirty="0">
                <a:solidFill>
                  <a:srgbClr val="663300"/>
                </a:solidFill>
                <a:latin typeface="Corbel" panose="020B0503020204020204" pitchFamily="34" charset="0"/>
              </a:rPr>
            </a:br>
            <a:r>
              <a:rPr lang="nl-NL" sz="1600" dirty="0">
                <a:solidFill>
                  <a:srgbClr val="663300"/>
                </a:solidFill>
                <a:latin typeface="Corbel" panose="020B0503020204020204" pitchFamily="34" charset="0"/>
              </a:rPr>
              <a:t>Let op:</a:t>
            </a:r>
          </a:p>
          <a:p>
            <a:pPr>
              <a:lnSpc>
                <a:spcPct val="100000"/>
              </a:lnSpc>
            </a:pPr>
            <a:r>
              <a:rPr lang="nl-NL" sz="1600" dirty="0">
                <a:solidFill>
                  <a:srgbClr val="663300"/>
                </a:solidFill>
                <a:latin typeface="Corbel" panose="020B0503020204020204" pitchFamily="34" charset="0"/>
              </a:rPr>
              <a:t>alleen van buitenaf te bekijken.</a:t>
            </a:r>
          </a:p>
          <a:p>
            <a:pPr>
              <a:lnSpc>
                <a:spcPct val="100000"/>
              </a:lnSpc>
            </a:pPr>
            <a:r>
              <a:rPr lang="nl-NL" sz="1600" dirty="0">
                <a:solidFill>
                  <a:srgbClr val="663300"/>
                </a:solidFill>
                <a:latin typeface="Corbel" panose="020B0503020204020204" pitchFamily="34" charset="0"/>
              </a:rPr>
              <a:t>het gebouw is niet toegankelijk.</a:t>
            </a:r>
          </a:p>
          <a:p>
            <a:pPr>
              <a:lnSpc>
                <a:spcPct val="100000"/>
              </a:lnSpc>
            </a:pPr>
            <a:r>
              <a:rPr lang="nl-NL" sz="1600" dirty="0">
                <a:solidFill>
                  <a:srgbClr val="663300"/>
                </a:solidFill>
                <a:latin typeface="Corbel" panose="020B0503020204020204" pitchFamily="34" charset="0"/>
              </a:rPr>
              <a:t>er is geen begeleiding aanwezig.</a:t>
            </a:r>
          </a:p>
          <a:p>
            <a:pPr>
              <a:lnSpc>
                <a:spcPct val="100000"/>
              </a:lnSpc>
            </a:pPr>
            <a:r>
              <a:rPr lang="nl-NL" sz="1600" dirty="0">
                <a:solidFill>
                  <a:srgbClr val="663300"/>
                </a:solidFill>
                <a:latin typeface="Corbel" panose="020B0503020204020204" pitchFamily="34" charset="0"/>
              </a:rPr>
              <a:t>per raam kunnen ongeveer 2 à 3 leerlingen tegelijk kijken.</a:t>
            </a:r>
          </a:p>
        </p:txBody>
      </p:sp>
      <p:pic>
        <p:nvPicPr>
          <p:cNvPr id="5" name="Afbeelding 4">
            <a:extLst>
              <a:ext uri="{FF2B5EF4-FFF2-40B4-BE49-F238E27FC236}">
                <a16:creationId xmlns:a16="http://schemas.microsoft.com/office/drawing/2014/main" id="{98CB8E8D-E14D-EDDE-7C1B-1EE80D2B82A1}"/>
              </a:ext>
            </a:extLst>
          </p:cNvPr>
          <p:cNvPicPr>
            <a:picLocks noChangeAspect="1"/>
          </p:cNvPicPr>
          <p:nvPr/>
        </p:nvPicPr>
        <p:blipFill>
          <a:blip r:embed="rId3"/>
          <a:stretch>
            <a:fillRect/>
          </a:stretch>
        </p:blipFill>
        <p:spPr>
          <a:xfrm>
            <a:off x="7456003" y="3031811"/>
            <a:ext cx="4604451" cy="3461064"/>
          </a:xfrm>
          <a:prstGeom prst="rect">
            <a:avLst/>
          </a:prstGeom>
        </p:spPr>
      </p:pic>
      <p:pic>
        <p:nvPicPr>
          <p:cNvPr id="4" name="Afbeelding 3">
            <a:extLst>
              <a:ext uri="{FF2B5EF4-FFF2-40B4-BE49-F238E27FC236}">
                <a16:creationId xmlns:a16="http://schemas.microsoft.com/office/drawing/2014/main" id="{F1ADA27B-E4CF-B71F-22CB-53E2076A97D8}"/>
              </a:ext>
            </a:extLst>
          </p:cNvPr>
          <p:cNvPicPr>
            <a:picLocks noChangeAspect="1"/>
          </p:cNvPicPr>
          <p:nvPr/>
        </p:nvPicPr>
        <p:blipFill>
          <a:blip r:embed="rId4">
            <a:duotone>
              <a:prstClr val="black"/>
              <a:schemeClr val="accent4">
                <a:tint val="45000"/>
                <a:satMod val="400000"/>
              </a:schemeClr>
            </a:duotone>
          </a:blip>
          <a:stretch>
            <a:fillRect/>
          </a:stretch>
        </p:blipFill>
        <p:spPr>
          <a:xfrm>
            <a:off x="0" y="0"/>
            <a:ext cx="731520" cy="6858000"/>
          </a:xfrm>
          <a:prstGeom prst="rect">
            <a:avLst/>
          </a:prstGeom>
        </p:spPr>
      </p:pic>
    </p:spTree>
    <p:extLst>
      <p:ext uri="{BB962C8B-B14F-4D97-AF65-F5344CB8AC3E}">
        <p14:creationId xmlns:p14="http://schemas.microsoft.com/office/powerpoint/2010/main" val="381017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AABC9-2569-FC06-152C-FBA366F4E5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961FCC-21F5-D8D2-D230-B4DF23DCEDD6}"/>
              </a:ext>
            </a:extLst>
          </p:cNvPr>
          <p:cNvSpPr>
            <a:spLocks noGrp="1"/>
          </p:cNvSpPr>
          <p:nvPr>
            <p:ph type="title"/>
          </p:nvPr>
        </p:nvSpPr>
        <p:spPr/>
        <p:txBody>
          <a:bodyPr/>
          <a:lstStyle/>
          <a:p>
            <a:r>
              <a:rPr lang="nl-NL" dirty="0">
                <a:solidFill>
                  <a:srgbClr val="663300"/>
                </a:solidFill>
                <a:latin typeface="Britannic Bold" panose="020B0903060703020204" pitchFamily="34" charset="0"/>
              </a:rPr>
              <a:t>reflectie</a:t>
            </a:r>
            <a:r>
              <a:rPr lang="nl-NL" dirty="0">
                <a:latin typeface="Britannic Bold" panose="020B0903060703020204" pitchFamily="34" charset="0"/>
              </a:rPr>
              <a:t> </a:t>
            </a:r>
          </a:p>
        </p:txBody>
      </p:sp>
      <p:sp>
        <p:nvSpPr>
          <p:cNvPr id="3" name="Tijdelijke aanduiding voor inhoud 2">
            <a:extLst>
              <a:ext uri="{FF2B5EF4-FFF2-40B4-BE49-F238E27FC236}">
                <a16:creationId xmlns:a16="http://schemas.microsoft.com/office/drawing/2014/main" id="{26B9FD96-D228-C56E-1BBE-C5C646902975}"/>
              </a:ext>
            </a:extLst>
          </p:cNvPr>
          <p:cNvSpPr>
            <a:spLocks noGrp="1"/>
          </p:cNvSpPr>
          <p:nvPr>
            <p:ph sz="half" idx="1"/>
          </p:nvPr>
        </p:nvSpPr>
        <p:spPr>
          <a:xfrm>
            <a:off x="838200" y="1518285"/>
            <a:ext cx="6419248" cy="4668203"/>
          </a:xfrm>
        </p:spPr>
        <p:txBody>
          <a:bodyPr>
            <a:normAutofit/>
          </a:bodyPr>
          <a:lstStyle/>
          <a:p>
            <a:pPr marL="0" indent="0">
              <a:buNone/>
            </a:pPr>
            <a:r>
              <a:rPr lang="nl-NL" sz="1600" dirty="0">
                <a:solidFill>
                  <a:srgbClr val="663300"/>
                </a:solidFill>
                <a:latin typeface="Corbel" panose="020B0503020204020204" pitchFamily="34" charset="0"/>
              </a:rPr>
              <a:t>Terug op school heb je de kans om het met de groep te hebben over het bezoek en deze te verwerken. Dit kan op veel verschillende manieren, hierbij onze suggestie voor een reflectievraag:</a:t>
            </a:r>
          </a:p>
          <a:p>
            <a:pPr marL="0" indent="0">
              <a:buNone/>
            </a:pPr>
            <a:endParaRPr lang="nl-NL" dirty="0">
              <a:solidFill>
                <a:srgbClr val="663300"/>
              </a:solidFill>
              <a:latin typeface="Corbel" panose="020B0503020204020204" pitchFamily="34" charset="0"/>
            </a:endParaRPr>
          </a:p>
          <a:p>
            <a:pPr marL="0" indent="0">
              <a:buNone/>
            </a:pPr>
            <a:r>
              <a:rPr lang="nl-NL" b="1" dirty="0">
                <a:solidFill>
                  <a:srgbClr val="663300"/>
                </a:solidFill>
                <a:latin typeface="Corbel" panose="020B0503020204020204" pitchFamily="34" charset="0"/>
              </a:rPr>
              <a:t>Welk verhaal of object is je het meest bijgebleven? </a:t>
            </a:r>
          </a:p>
          <a:p>
            <a:pPr marL="0" indent="0">
              <a:buNone/>
            </a:pPr>
            <a:endParaRPr lang="nl-NL" b="1" dirty="0">
              <a:solidFill>
                <a:srgbClr val="663300"/>
              </a:solidFill>
              <a:latin typeface="Corbel" panose="020B0503020204020204" pitchFamily="34" charset="0"/>
            </a:endParaRPr>
          </a:p>
          <a:p>
            <a:r>
              <a:rPr lang="nl-NL" sz="2000" dirty="0">
                <a:solidFill>
                  <a:srgbClr val="663300"/>
                </a:solidFill>
                <a:latin typeface="Corbel" panose="020B0503020204020204" pitchFamily="34" charset="0"/>
              </a:rPr>
              <a:t>Waarom kies je dit? </a:t>
            </a:r>
          </a:p>
          <a:p>
            <a:r>
              <a:rPr lang="nl-NL" sz="2000" dirty="0">
                <a:solidFill>
                  <a:srgbClr val="663300"/>
                </a:solidFill>
                <a:latin typeface="Corbel" panose="020B0503020204020204" pitchFamily="34" charset="0"/>
              </a:rPr>
              <a:t>Deel dit met iemand anders. </a:t>
            </a:r>
          </a:p>
          <a:p>
            <a:pPr marL="0" indent="0">
              <a:buNone/>
            </a:pPr>
            <a:endParaRPr lang="nl-NL" dirty="0">
              <a:solidFill>
                <a:srgbClr val="663300"/>
              </a:solidFill>
              <a:latin typeface="Corbel" panose="020B0503020204020204" pitchFamily="34" charset="0"/>
            </a:endParaRPr>
          </a:p>
          <a:p>
            <a:pPr marL="0" indent="0">
              <a:buNone/>
            </a:pPr>
            <a:endParaRPr lang="nl-NL" i="1" dirty="0">
              <a:solidFill>
                <a:srgbClr val="663300"/>
              </a:solidFill>
              <a:latin typeface="Corbel" panose="020B0503020204020204" pitchFamily="34" charset="0"/>
            </a:endParaRPr>
          </a:p>
        </p:txBody>
      </p:sp>
      <p:pic>
        <p:nvPicPr>
          <p:cNvPr id="4" name="Afbeelding 3">
            <a:extLst>
              <a:ext uri="{FF2B5EF4-FFF2-40B4-BE49-F238E27FC236}">
                <a16:creationId xmlns:a16="http://schemas.microsoft.com/office/drawing/2014/main" id="{0C45F79A-8B4C-3184-CF8D-99E0DD1EE6EE}"/>
              </a:ext>
            </a:extLst>
          </p:cNvPr>
          <p:cNvPicPr>
            <a:picLocks noChangeAspect="1"/>
          </p:cNvPicPr>
          <p:nvPr/>
        </p:nvPicPr>
        <p:blipFill>
          <a:blip r:embed="rId2">
            <a:duotone>
              <a:prstClr val="black"/>
              <a:schemeClr val="accent4">
                <a:tint val="45000"/>
                <a:satMod val="400000"/>
              </a:schemeClr>
            </a:duotone>
          </a:blip>
          <a:stretch>
            <a:fillRect/>
          </a:stretch>
        </p:blipFill>
        <p:spPr>
          <a:xfrm>
            <a:off x="0" y="0"/>
            <a:ext cx="731520" cy="6858000"/>
          </a:xfrm>
          <a:prstGeom prst="rect">
            <a:avLst/>
          </a:prstGeom>
        </p:spPr>
      </p:pic>
      <p:pic>
        <p:nvPicPr>
          <p:cNvPr id="5" name="Afbeelding 4" descr="raamexpositie Doorkijken - Via Ivak">
            <a:extLst>
              <a:ext uri="{FF2B5EF4-FFF2-40B4-BE49-F238E27FC236}">
                <a16:creationId xmlns:a16="http://schemas.microsoft.com/office/drawing/2014/main" id="{00E7E317-86C4-8219-0024-F94DE0DD8916}"/>
              </a:ext>
            </a:extLst>
          </p:cNvPr>
          <p:cNvPicPr>
            <a:picLocks noChangeAspect="1"/>
          </p:cNvPicPr>
          <p:nvPr/>
        </p:nvPicPr>
        <p:blipFill>
          <a:blip r:embed="rId3"/>
          <a:stretch>
            <a:fillRect/>
          </a:stretch>
        </p:blipFill>
        <p:spPr>
          <a:xfrm>
            <a:off x="7940842" y="1047750"/>
            <a:ext cx="3181350" cy="4762500"/>
          </a:xfrm>
          <a:prstGeom prst="rect">
            <a:avLst/>
          </a:prstGeom>
        </p:spPr>
      </p:pic>
    </p:spTree>
    <p:extLst>
      <p:ext uri="{BB962C8B-B14F-4D97-AF65-F5344CB8AC3E}">
        <p14:creationId xmlns:p14="http://schemas.microsoft.com/office/powerpoint/2010/main" val="15299943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b8957d-e436-41cc-a923-f5e62e130797">
      <Terms xmlns="http://schemas.microsoft.com/office/infopath/2007/PartnerControls"/>
    </lcf76f155ced4ddcb4097134ff3c332f>
    <TaxCatchAll xmlns="772d7db0-c548-4bda-a7e6-ef42f7a23cdd" xsi:nil="true"/>
    <Volgorde xmlns="1eb8957d-e436-41cc-a923-f5e62e1307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68228FA6974E4CA16A9D144AAA02C2" ma:contentTypeVersion="21" ma:contentTypeDescription="Een nieuw document maken." ma:contentTypeScope="" ma:versionID="ff980645ecc8ce372a48f7b3879d1185">
  <xsd:schema xmlns:xsd="http://www.w3.org/2001/XMLSchema" xmlns:xs="http://www.w3.org/2001/XMLSchema" xmlns:p="http://schemas.microsoft.com/office/2006/metadata/properties" xmlns:ns2="1eb8957d-e436-41cc-a923-f5e62e130797" xmlns:ns3="772d7db0-c548-4bda-a7e6-ef42f7a23cdd" targetNamespace="http://schemas.microsoft.com/office/2006/metadata/properties" ma:root="true" ma:fieldsID="13568410f289a3a025475d15249683a9" ns2:_="" ns3:_="">
    <xsd:import namespace="1eb8957d-e436-41cc-a923-f5e62e130797"/>
    <xsd:import namespace="772d7db0-c548-4bda-a7e6-ef42f7a23c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Volgor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957d-e436-41cc-a923-f5e62e1307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a8d90f3-d15c-4033-915a-99042c44e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Volgorde" ma:index="26" nillable="true" ma:displayName="Volgorde" ma:format="Dropdown" ma:internalName="Volgorde"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2d7db0-c548-4bda-a7e6-ef42f7a23cdd"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99970ab5-efc6-4f3d-81ac-f85d5e5f87de}" ma:internalName="TaxCatchAll" ma:showField="CatchAllData" ma:web="772d7db0-c548-4bda-a7e6-ef42f7a23c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C189CC-A084-436B-B193-5F35EF7A2EA1}">
  <ds:schemaRefs>
    <ds:schemaRef ds:uri="http://purl.org/dc/elements/1.1/"/>
    <ds:schemaRef ds:uri="1eb8957d-e436-41cc-a923-f5e62e130797"/>
    <ds:schemaRef ds:uri="http://purl.org/dc/dcmitype/"/>
    <ds:schemaRef ds:uri="http://schemas.microsoft.com/office/2006/documentManagement/types"/>
    <ds:schemaRef ds:uri="772d7db0-c548-4bda-a7e6-ef42f7a23cdd"/>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436896C-F8EB-40D1-A418-154EDC487CEC}">
  <ds:schemaRefs>
    <ds:schemaRef ds:uri="http://schemas.microsoft.com/sharepoint/v3/contenttype/forms"/>
  </ds:schemaRefs>
</ds:datastoreItem>
</file>

<file path=customXml/itemProps3.xml><?xml version="1.0" encoding="utf-8"?>
<ds:datastoreItem xmlns:ds="http://schemas.openxmlformats.org/officeDocument/2006/customXml" ds:itemID="{126ED056-09BD-4BAA-BBB3-CADABE2B5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957d-e436-41cc-a923-f5e62e130797"/>
    <ds:schemaRef ds:uri="772d7db0-c548-4bda-a7e6-ef42f7a23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TotalTime>
  <Words>740</Words>
  <Application>Microsoft Office PowerPoint</Application>
  <PresentationFormat>Breedbeeld</PresentationFormat>
  <Paragraphs>66</Paragraphs>
  <Slides>8</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Aptos</vt:lpstr>
      <vt:lpstr>Aptos Display</vt:lpstr>
      <vt:lpstr>Arial</vt:lpstr>
      <vt:lpstr>Britannic Bold</vt:lpstr>
      <vt:lpstr>Corbel</vt:lpstr>
      <vt:lpstr>Kantoorthema</vt:lpstr>
      <vt:lpstr>raamexpositie ‘Doorkijken’ – educatiemateriaal</vt:lpstr>
      <vt:lpstr>Doorkijken</vt:lpstr>
      <vt:lpstr>‘Doorkijken’</vt:lpstr>
      <vt:lpstr>PowerPoint-presentatie</vt:lpstr>
      <vt:lpstr>de voormalige Synagoge van Delfzijl </vt:lpstr>
      <vt:lpstr>PowerPoint-presentatie</vt:lpstr>
      <vt:lpstr>bezoek </vt:lpstr>
      <vt:lpstr>reflectie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Anouk Enders</dc:creator>
  <cp:lastModifiedBy>Mirella Wildeman</cp:lastModifiedBy>
  <cp:revision>107</cp:revision>
  <dcterms:created xsi:type="dcterms:W3CDTF">2025-04-16T11:17:25Z</dcterms:created>
  <dcterms:modified xsi:type="dcterms:W3CDTF">2026-07-01T14:26:01Z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0x0101006368228FA6974E4CA16A9D144AAA02C2</vt:lpwstr>
  </property>
  <property fmtid="{D5CDD505-2E9C-101B-9397-08002B2CF9AE}" pid="3" name="MediaServiceImageTags">
    <vt:lpwstr/>
  </property>
</Properties>
</file>