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3" r:id="rId5"/>
    <p:sldId id="267" r:id="rId6"/>
    <p:sldId id="268" r:id="rId7"/>
    <p:sldId id="269" r:id="rId8"/>
    <p:sldId id="261" r:id="rId9"/>
    <p:sldId id="270" r:id="rId10"/>
    <p:sldId id="271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58"/>
  </p:normalViewPr>
  <p:slideViewPr>
    <p:cSldViewPr snapToGrid="0" showGuides="1">
      <p:cViewPr varScale="1">
        <p:scale>
          <a:sx n="98" d="100"/>
          <a:sy n="98" d="100"/>
        </p:scale>
        <p:origin x="216" y="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653798-9020-C5B9-579F-F9D9E1218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3D1C127-2FF9-BDAE-A536-3B8EF30C4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28F4E9-AF3D-9352-C27C-C29F3DB0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8960-04A5-8248-8974-8064745A95FF}" type="datetimeFigureOut">
              <a:rPr lang="nl-NL" smtClean="0"/>
              <a:t>19-03-2025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1D0055-9FA2-73CA-3660-D0A815D9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2BAEDE-DA30-806A-E286-3C908870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F2B6-CFDA-474B-8C6F-6B2A510D63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30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DDEAE-6BEF-9B2C-D52B-5A5268071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CFBDA03-C3BA-16AE-2D74-533051350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CC6EE3-A993-25C2-E996-D0703E2C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8960-04A5-8248-8974-8064745A95FF}" type="datetimeFigureOut">
              <a:rPr lang="nl-NL" smtClean="0"/>
              <a:t>19-03-2025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BB1303-C9AE-3211-240F-3542ADD3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86CCEB-6FEB-4969-1C06-854A25F5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F2B6-CFDA-474B-8C6F-6B2A510D63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92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3809957-F7BC-2DE5-199F-9A7120821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C6D570-B146-F367-83E9-EDA0881BF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F78099-1496-B148-BA0D-F519A524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8960-04A5-8248-8974-8064745A95FF}" type="datetimeFigureOut">
              <a:rPr lang="nl-NL" smtClean="0"/>
              <a:t>19-03-2025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B8B343-7E33-638A-9111-56409C38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FB3F30-1ABD-29A0-3C64-AA5760134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F2B6-CFDA-474B-8C6F-6B2A510D63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98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F9526-CB2C-3D1B-CA70-B235D6DC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BEE4C2-6552-1B05-2877-E7AB49036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BB86DB-9939-30EF-C76F-913C528D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8960-04A5-8248-8974-8064745A95FF}" type="datetimeFigureOut">
              <a:rPr lang="nl-NL" smtClean="0"/>
              <a:t>19-03-2025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24B816-8F17-E38B-08B9-A714FC84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BADB67-E610-5F89-B096-21C45F56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F2B6-CFDA-474B-8C6F-6B2A510D63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55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2BB20-8E2C-91F2-7A8E-CC758785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F9AF78-55D2-0D6F-D4F9-C68518CE4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136FC3-2038-C19F-5FF5-9B3E83A50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8960-04A5-8248-8974-8064745A95FF}" type="datetimeFigureOut">
              <a:rPr lang="nl-NL" smtClean="0"/>
              <a:t>19-03-2025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713C01-67FD-5B0F-A3BA-6697EA144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1D288B-E6D9-390C-6E12-26834C42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F2B6-CFDA-474B-8C6F-6B2A510D63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60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83AE62-64C9-DBC5-395E-38A7AEC3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115E35-ADD5-EB6D-10EE-479456E80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1C88A3-C2FA-A815-9289-E44753C03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BBBF54-B200-91DA-D8D5-CEA48333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8960-04A5-8248-8974-8064745A95FF}" type="datetimeFigureOut">
              <a:rPr lang="nl-NL" smtClean="0"/>
              <a:t>19-03-2025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CF5FA6-7FB0-B44F-98C2-9E8749F9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9A949E-1CDC-A67A-4334-8E94D58A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F2B6-CFDA-474B-8C6F-6B2A510D63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8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84521-A7CB-8BAD-98E4-BC35C9FB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3AC288-DC82-273F-0F8A-170D48C6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DDCDAE-7AF1-1F96-97B6-911083DAD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412D84-E9F7-BF6F-CC5E-2205BECBA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91F8D1F-D929-8DA2-5FF9-3C6B17BB2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6323A5C-4384-5D69-7A3C-7D2C98378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8960-04A5-8248-8974-8064745A95FF}" type="datetimeFigureOut">
              <a:rPr lang="nl-NL" smtClean="0"/>
              <a:t>19-03-2025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0D419A9-7329-9B7A-094A-706B6AC6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2F258BA-A027-B34A-8FD0-D416E447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F2B6-CFDA-474B-8C6F-6B2A510D63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70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46D17-72B2-D06F-E232-AED36B9C9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D6376BC-B3E7-B833-8119-AFE39EA1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8960-04A5-8248-8974-8064745A95FF}" type="datetimeFigureOut">
              <a:rPr lang="nl-NL" smtClean="0"/>
              <a:t>19-03-2025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4D6943C-A75B-323D-9EB0-4C6F914D3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51FFC5-A0D7-BBDC-3607-30B6E128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F2B6-CFDA-474B-8C6F-6B2A510D63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981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842B48B-9825-B7A8-8652-09FFF816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8960-04A5-8248-8974-8064745A95FF}" type="datetimeFigureOut">
              <a:rPr lang="nl-NL" smtClean="0"/>
              <a:t>19-03-2025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401B77F-E239-5953-3D93-6B1F6189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DF86AB-1A47-3736-A0E2-74FEF11C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F2B6-CFDA-474B-8C6F-6B2A510D63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25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8CF7C-947B-ACE2-6BBB-A4F09B44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740CE5-47EA-C019-AF4E-C4588239A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01177A-CEAE-3EFB-8358-E7CA178CF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2977BA-19BE-2659-A58D-203897C50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8960-04A5-8248-8974-8064745A95FF}" type="datetimeFigureOut">
              <a:rPr lang="nl-NL" smtClean="0"/>
              <a:t>19-03-2025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55BFD2-1C2E-B9A2-F776-CFF786BE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5C321C-F363-FB0A-87BC-99E2528B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F2B6-CFDA-474B-8C6F-6B2A510D63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71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78EBE-DC79-EF7F-3032-E4166829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E318736-692A-E77F-2C24-ABE1B723C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C3020A-B188-1DA4-CCFD-3CA579417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C7DDF2-D0A2-F1CB-AF32-064657352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18960-04A5-8248-8974-8064745A95FF}" type="datetimeFigureOut">
              <a:rPr lang="nl-NL" smtClean="0"/>
              <a:t>19-03-2025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2D89FD-91F7-449E-7B51-D5661E78C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ECBF99-2704-7027-79E2-659E9A0E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F2B6-CFDA-474B-8C6F-6B2A510D63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173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EE124AE-9CD4-7687-FFCD-467E6B4D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2AA77C-902E-A985-B624-6652A0DC9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10A3BE-75D1-B796-9010-F6110A69E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318960-04A5-8248-8974-8064745A95FF}" type="datetimeFigureOut">
              <a:rPr lang="nl-NL" smtClean="0"/>
              <a:t>19-03-2025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607FA5-7C00-BA06-78D2-651BE4DDE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56E12-F1DB-7972-2F1E-946AA321F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8F2B6-CFDA-474B-8C6F-6B2A510D63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5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1605671-4261-404E-F349-1BDD9B370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nl-NL" sz="5200">
                <a:solidFill>
                  <a:schemeClr val="tx2"/>
                </a:solidFill>
              </a:rPr>
              <a:t>ICC-bijeenkomst IVAK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D26503E-9732-FF8E-36DA-B3D71C822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2"/>
                </a:solidFill>
              </a:rPr>
              <a:t>Erfgoed en burgerschap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1686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Afbeelding 4" descr="Afbeelding met schets, tekening, gebouw, raam&#10;&#10;Door AI gegenereerde inhoud is mogelijk onjuist.">
            <a:extLst>
              <a:ext uri="{FF2B5EF4-FFF2-40B4-BE49-F238E27FC236}">
                <a16:creationId xmlns:a16="http://schemas.microsoft.com/office/drawing/2014/main" id="{ED9D35A9-565A-0535-9324-AC93AA81F3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3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C3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863268-45BE-DBBD-FFFB-0F0C74DCA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 is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erfgoed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" name="Tijdelijke aanduiding voor inhoud 4" descr="Afbeelding met Lettertype, Graphics, symbool, logo&#10;&#10;Door AI gegenereerde inhoud is mogelijk onjuist.">
            <a:extLst>
              <a:ext uri="{FF2B5EF4-FFF2-40B4-BE49-F238E27FC236}">
                <a16:creationId xmlns:a16="http://schemas.microsoft.com/office/drawing/2014/main" id="{21C861D5-9337-EEDB-4321-AAF9DC2D9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729268"/>
            <a:ext cx="7347537" cy="5400439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AE79177-84C7-7494-D56C-E56545154DBD}"/>
              </a:ext>
            </a:extLst>
          </p:cNvPr>
          <p:cNvSpPr txBox="1"/>
          <p:nvPr/>
        </p:nvSpPr>
        <p:spPr>
          <a:xfrm>
            <a:off x="636530" y="4905634"/>
            <a:ext cx="5868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Materieel: wat je kunt vastpakken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Immaterieel: in handelingen, in dingen die je kunt doen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153C9C2-DB83-5C0F-2DDB-CF520F655250}"/>
              </a:ext>
            </a:extLst>
          </p:cNvPr>
          <p:cNvSpPr/>
          <p:nvPr/>
        </p:nvSpPr>
        <p:spPr>
          <a:xfrm>
            <a:off x="5707320" y="198040"/>
            <a:ext cx="61698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Ouwe rommel van vroeger?</a:t>
            </a:r>
          </a:p>
        </p:txBody>
      </p:sp>
    </p:spTree>
    <p:extLst>
      <p:ext uri="{BB962C8B-B14F-4D97-AF65-F5344CB8AC3E}">
        <p14:creationId xmlns:p14="http://schemas.microsoft.com/office/powerpoint/2010/main" val="1454630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629D5-AF50-F6E5-EBCD-3FA23E34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Definitie van erfgoed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CA6F9A-1C7C-6817-B3AE-C4D8CA6CA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i="1" dirty="0" err="1"/>
              <a:t>Sporen</a:t>
            </a:r>
            <a:r>
              <a:rPr lang="en-US" sz="2600" i="1" dirty="0"/>
              <a:t> </a:t>
            </a:r>
            <a:r>
              <a:rPr lang="en-US" sz="2600" i="1" dirty="0" err="1"/>
              <a:t>uit</a:t>
            </a:r>
            <a:r>
              <a:rPr lang="en-US" sz="2600" i="1" dirty="0"/>
              <a:t> het </a:t>
            </a:r>
            <a:r>
              <a:rPr lang="en-US" sz="2600" i="1" dirty="0" err="1"/>
              <a:t>verleden</a:t>
            </a:r>
            <a:r>
              <a:rPr lang="en-US" sz="2600" i="1" dirty="0"/>
              <a:t> die </a:t>
            </a:r>
            <a:r>
              <a:rPr lang="en-US" sz="2600" i="1" dirty="0" err="1"/>
              <a:t>zichtbaar</a:t>
            </a:r>
            <a:r>
              <a:rPr lang="en-US" sz="2600" i="1" dirty="0"/>
              <a:t> </a:t>
            </a:r>
            <a:r>
              <a:rPr lang="en-US" sz="2600" i="1" dirty="0" err="1"/>
              <a:t>zijn</a:t>
            </a:r>
            <a:r>
              <a:rPr lang="en-US" sz="2600" i="1" dirty="0"/>
              <a:t> in het </a:t>
            </a:r>
            <a:r>
              <a:rPr lang="en-US" sz="2600" i="1" dirty="0" err="1"/>
              <a:t>heden</a:t>
            </a:r>
            <a:r>
              <a:rPr lang="en-US" sz="2600" i="1" dirty="0"/>
              <a:t> </a:t>
            </a:r>
            <a:r>
              <a:rPr lang="en-US" sz="2600" i="1" dirty="0" err="1"/>
              <a:t>en</a:t>
            </a:r>
            <a:r>
              <a:rPr lang="en-US" sz="2600" i="1" dirty="0"/>
              <a:t> die we </a:t>
            </a:r>
            <a:r>
              <a:rPr lang="en-US" sz="2600" i="1" dirty="0" err="1"/>
              <a:t>willen</a:t>
            </a:r>
            <a:r>
              <a:rPr lang="en-US" sz="2600" i="1" dirty="0"/>
              <a:t> </a:t>
            </a:r>
            <a:r>
              <a:rPr lang="en-US" sz="2600" i="1" dirty="0" err="1"/>
              <a:t>bewaren</a:t>
            </a:r>
            <a:r>
              <a:rPr lang="en-US" sz="2600" i="1" dirty="0"/>
              <a:t> </a:t>
            </a:r>
            <a:r>
              <a:rPr lang="en-US" sz="2600" i="1" dirty="0" err="1"/>
              <a:t>voor</a:t>
            </a:r>
            <a:r>
              <a:rPr lang="en-US" sz="2600" i="1" dirty="0"/>
              <a:t> de </a:t>
            </a:r>
            <a:r>
              <a:rPr lang="en-US" sz="2600" i="1" dirty="0" err="1"/>
              <a:t>toekomst</a:t>
            </a:r>
            <a:r>
              <a:rPr lang="en-US" sz="2600" i="1" dirty="0"/>
              <a:t>*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Erfgoed</a:t>
            </a:r>
            <a:r>
              <a:rPr lang="en-US" sz="2000" dirty="0"/>
              <a:t> is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b="1" dirty="0" err="1"/>
              <a:t>selectie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 </a:t>
            </a:r>
            <a:r>
              <a:rPr lang="en-US" sz="2000" dirty="0" err="1"/>
              <a:t>ons</a:t>
            </a:r>
            <a:r>
              <a:rPr lang="en-US" sz="2000" dirty="0"/>
              <a:t> </a:t>
            </a:r>
            <a:r>
              <a:rPr lang="en-US" sz="2000" b="1" dirty="0" err="1"/>
              <a:t>verleden</a:t>
            </a:r>
            <a:r>
              <a:rPr lang="en-US" sz="2000" dirty="0"/>
              <a:t>. Het is </a:t>
            </a:r>
            <a:r>
              <a:rPr lang="en-US" sz="2000" dirty="0" err="1"/>
              <a:t>niet</a:t>
            </a:r>
            <a:r>
              <a:rPr lang="en-US" sz="2000" dirty="0"/>
              <a:t> het </a:t>
            </a:r>
            <a:r>
              <a:rPr lang="en-US" sz="2000" dirty="0" err="1"/>
              <a:t>zelfde</a:t>
            </a:r>
            <a:r>
              <a:rPr lang="en-US" sz="2000" dirty="0"/>
              <a:t> </a:t>
            </a:r>
            <a:r>
              <a:rPr lang="en-US" sz="2000" dirty="0" err="1"/>
              <a:t>als</a:t>
            </a:r>
            <a:r>
              <a:rPr lang="en-US" sz="2000" dirty="0"/>
              <a:t> </a:t>
            </a:r>
            <a:r>
              <a:rPr lang="en-US" sz="2000" dirty="0" err="1"/>
              <a:t>geschiedenis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De </a:t>
            </a:r>
            <a:r>
              <a:rPr lang="en-US" sz="2000" b="1" dirty="0" err="1"/>
              <a:t>keuze</a:t>
            </a:r>
            <a:r>
              <a:rPr lang="en-US" sz="2000" dirty="0"/>
              <a:t> </a:t>
            </a:r>
            <a:r>
              <a:rPr lang="en-US" sz="2000" dirty="0" err="1"/>
              <a:t>wordt</a:t>
            </a:r>
            <a:r>
              <a:rPr lang="en-US" sz="2000" dirty="0"/>
              <a:t> in het </a:t>
            </a:r>
            <a:r>
              <a:rPr lang="en-US" sz="2000" b="1" dirty="0" err="1"/>
              <a:t>heden</a:t>
            </a:r>
            <a:r>
              <a:rPr lang="en-US" sz="2000" dirty="0"/>
              <a:t> </a:t>
            </a:r>
            <a:r>
              <a:rPr lang="en-US" sz="2000" dirty="0" err="1"/>
              <a:t>gemaakt</a:t>
            </a:r>
            <a:r>
              <a:rPr lang="en-US" sz="2000" dirty="0"/>
              <a:t>. </a:t>
            </a:r>
            <a:r>
              <a:rPr lang="en-US" sz="2000" dirty="0" err="1"/>
              <a:t>Daardoor</a:t>
            </a:r>
            <a:r>
              <a:rPr lang="en-US" sz="2000" dirty="0"/>
              <a:t> is </a:t>
            </a:r>
            <a:r>
              <a:rPr lang="en-US" sz="2000" dirty="0" err="1"/>
              <a:t>erfgoed</a:t>
            </a:r>
            <a:r>
              <a:rPr lang="en-US" sz="2000" dirty="0"/>
              <a:t> </a:t>
            </a:r>
            <a:r>
              <a:rPr lang="en-US" sz="2000" b="1" dirty="0" err="1"/>
              <a:t>dynamisch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err="1"/>
              <a:t>Emoties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b="1" dirty="0" err="1"/>
              <a:t>verhalen</a:t>
            </a:r>
            <a:r>
              <a:rPr lang="en-US" sz="2000" dirty="0"/>
              <a:t> </a:t>
            </a:r>
            <a:r>
              <a:rPr lang="en-US" sz="2000" dirty="0" err="1"/>
              <a:t>spelen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erfgoed</a:t>
            </a:r>
            <a:r>
              <a:rPr lang="en-US" sz="2000" dirty="0"/>
              <a:t> </a:t>
            </a:r>
            <a:r>
              <a:rPr lang="en-US" sz="2000" dirty="0" err="1"/>
              <a:t>altijd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rol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200" dirty="0"/>
              <a:t>*Er </a:t>
            </a:r>
            <a:r>
              <a:rPr lang="en-US" sz="1200" dirty="0" err="1"/>
              <a:t>zijn</a:t>
            </a:r>
            <a:r>
              <a:rPr lang="en-US" sz="1200" dirty="0"/>
              <a:t> </a:t>
            </a:r>
            <a:r>
              <a:rPr lang="en-US" sz="1200" dirty="0" err="1"/>
              <a:t>vele</a:t>
            </a:r>
            <a:r>
              <a:rPr lang="en-US" sz="1200" dirty="0"/>
              <a:t> </a:t>
            </a:r>
            <a:r>
              <a:rPr lang="en-US" sz="1200" dirty="0" err="1"/>
              <a:t>definities</a:t>
            </a:r>
            <a:r>
              <a:rPr lang="en-US" sz="1200" dirty="0"/>
              <a:t> van </a:t>
            </a:r>
            <a:r>
              <a:rPr lang="en-US" sz="1200" dirty="0" err="1"/>
              <a:t>erfgoed</a:t>
            </a:r>
            <a:r>
              <a:rPr lang="en-US" sz="1200" dirty="0"/>
              <a:t>. </a:t>
            </a:r>
            <a:r>
              <a:rPr lang="en-US" sz="1200" dirty="0" err="1"/>
              <a:t>Deze</a:t>
            </a:r>
            <a:r>
              <a:rPr lang="en-US" sz="1200" dirty="0"/>
              <a:t> </a:t>
            </a:r>
            <a:r>
              <a:rPr lang="en-US" sz="1200" dirty="0" err="1"/>
              <a:t>wordt</a:t>
            </a:r>
            <a:r>
              <a:rPr lang="en-US" sz="1200" dirty="0"/>
              <a:t> </a:t>
            </a:r>
            <a:r>
              <a:rPr lang="en-US" sz="1200" dirty="0" err="1"/>
              <a:t>vaak</a:t>
            </a:r>
            <a:r>
              <a:rPr lang="en-US" sz="1200" dirty="0"/>
              <a:t> </a:t>
            </a:r>
            <a:r>
              <a:rPr lang="en-US" sz="1200" dirty="0" err="1"/>
              <a:t>gebruikt</a:t>
            </a:r>
            <a:r>
              <a:rPr lang="en-US" sz="1200" dirty="0"/>
              <a:t> door </a:t>
            </a:r>
            <a:r>
              <a:rPr lang="en-US" sz="1200" dirty="0" err="1"/>
              <a:t>scholen</a:t>
            </a:r>
            <a:r>
              <a:rPr lang="en-US" sz="1200" dirty="0"/>
              <a:t>.</a:t>
            </a:r>
          </a:p>
        </p:txBody>
      </p:sp>
      <p:pic>
        <p:nvPicPr>
          <p:cNvPr id="6" name="Tijdelijke aanduiding voor inhoud 5" descr="Afbeelding met standbeeld, beeldhouwwerk, Menselijk gezicht, Artefact&#10;&#10;Door AI gegenereerde inhoud is mogelijk onjuist.">
            <a:extLst>
              <a:ext uri="{FF2B5EF4-FFF2-40B4-BE49-F238E27FC236}">
                <a16:creationId xmlns:a16="http://schemas.microsoft.com/office/drawing/2014/main" id="{47D67C36-04CC-3208-5BAA-90813ADD96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6982" r="1498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565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Tijdelijke aanduiding voor inhoud 12" descr="Afbeelding met buitenshuis, kleding, persoon, hemel&#10;&#10;Door AI gegenereerde inhoud is mogelijk onjuist.">
            <a:extLst>
              <a:ext uri="{FF2B5EF4-FFF2-40B4-BE49-F238E27FC236}">
                <a16:creationId xmlns:a16="http://schemas.microsoft.com/office/drawing/2014/main" id="{E9653D9E-E9A4-E6AC-ED89-59285F0DFC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7648" b="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EAF89494-BD8D-CFF4-434D-7FF57E9B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Belang van erfgoed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FCF9E533-51B4-AC78-D258-26D333061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Rijke</a:t>
            </a:r>
            <a:r>
              <a:rPr lang="en-US" sz="2000" dirty="0"/>
              <a:t> </a:t>
            </a:r>
            <a:r>
              <a:rPr lang="en-US" sz="2000" dirty="0" err="1"/>
              <a:t>leeromgeving</a:t>
            </a:r>
            <a:endParaRPr lang="en-US" sz="2000" dirty="0"/>
          </a:p>
          <a:p>
            <a:r>
              <a:rPr lang="en-US" sz="2000" dirty="0"/>
              <a:t>Binding met je </a:t>
            </a:r>
            <a:r>
              <a:rPr lang="en-US" sz="2000" dirty="0" err="1"/>
              <a:t>omgeving</a:t>
            </a:r>
            <a:r>
              <a:rPr lang="en-US" sz="2000" dirty="0"/>
              <a:t> door </a:t>
            </a:r>
            <a:r>
              <a:rPr lang="en-US" sz="2000" dirty="0" err="1"/>
              <a:t>kennis</a:t>
            </a:r>
            <a:r>
              <a:rPr lang="en-US" sz="2000" dirty="0"/>
              <a:t> over je </a:t>
            </a:r>
            <a:r>
              <a:rPr lang="en-US" sz="2000" dirty="0" err="1"/>
              <a:t>omgeving</a:t>
            </a:r>
            <a:endParaRPr lang="en-US" sz="2000" dirty="0"/>
          </a:p>
          <a:p>
            <a:r>
              <a:rPr lang="en-US" sz="2000" dirty="0" err="1"/>
              <a:t>Historische</a:t>
            </a:r>
            <a:r>
              <a:rPr lang="en-US" sz="2000" dirty="0"/>
              <a:t> </a:t>
            </a:r>
            <a:r>
              <a:rPr lang="en-US" sz="2000" dirty="0" err="1"/>
              <a:t>sensatie</a:t>
            </a:r>
            <a:endParaRPr lang="en-US" sz="2000" dirty="0"/>
          </a:p>
          <a:p>
            <a:r>
              <a:rPr lang="en-US" sz="2000" dirty="0" err="1"/>
              <a:t>Belevingsonderwijs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zintuiglijk</a:t>
            </a:r>
            <a:r>
              <a:rPr lang="en-US" sz="2000" dirty="0"/>
              <a:t> </a:t>
            </a:r>
            <a:r>
              <a:rPr lang="en-US" sz="2000" dirty="0" err="1"/>
              <a:t>leren</a:t>
            </a:r>
            <a:r>
              <a:rPr lang="en-US" sz="2000" dirty="0"/>
              <a:t> (de </a:t>
            </a:r>
            <a:r>
              <a:rPr lang="en-US" sz="2000" dirty="0" err="1"/>
              <a:t>geur</a:t>
            </a:r>
            <a:r>
              <a:rPr lang="en-US" sz="2000" dirty="0"/>
              <a:t> van </a:t>
            </a:r>
            <a:r>
              <a:rPr lang="en-US" sz="2000" dirty="0" err="1"/>
              <a:t>een</a:t>
            </a:r>
            <a:r>
              <a:rPr lang="en-US" sz="2000" dirty="0"/>
              <a:t> oud </a:t>
            </a:r>
            <a:r>
              <a:rPr lang="en-US" sz="2000" dirty="0" err="1"/>
              <a:t>gebouw</a:t>
            </a:r>
            <a:r>
              <a:rPr lang="en-US" sz="2000" dirty="0"/>
              <a:t>, de </a:t>
            </a:r>
            <a:r>
              <a:rPr lang="en-US" sz="2000" dirty="0" err="1"/>
              <a:t>stilte</a:t>
            </a:r>
            <a:r>
              <a:rPr lang="en-US" sz="2000" dirty="0"/>
              <a:t> in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kerk</a:t>
            </a:r>
            <a:r>
              <a:rPr lang="en-US" sz="2000" dirty="0"/>
              <a:t>, de </a:t>
            </a:r>
            <a:r>
              <a:rPr lang="en-US" sz="2000" dirty="0" err="1"/>
              <a:t>fysieke</a:t>
            </a:r>
            <a:r>
              <a:rPr lang="en-US" sz="2000" dirty="0"/>
              <a:t> </a:t>
            </a:r>
            <a:r>
              <a:rPr lang="en-US" sz="2000" dirty="0" err="1"/>
              <a:t>inspanning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ambacht</a:t>
            </a:r>
            <a:r>
              <a:rPr lang="en-US" sz="2000" dirty="0"/>
              <a:t>, </a:t>
            </a:r>
            <a:r>
              <a:rPr lang="en-US" sz="2000" dirty="0" err="1"/>
              <a:t>luisteren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streekverhaal</a:t>
            </a:r>
            <a:r>
              <a:rPr lang="en-US" sz="2000" dirty="0"/>
              <a:t> of </a:t>
            </a:r>
            <a:r>
              <a:rPr lang="en-US" sz="2000" dirty="0" err="1"/>
              <a:t>muziek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 de regio)</a:t>
            </a:r>
          </a:p>
        </p:txBody>
      </p:sp>
    </p:spTree>
    <p:extLst>
      <p:ext uri="{BB962C8B-B14F-4D97-AF65-F5344CB8AC3E}">
        <p14:creationId xmlns:p14="http://schemas.microsoft.com/office/powerpoint/2010/main" val="324545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2F6D0B6-3C93-AAE1-5AFC-221B9E98A1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B03AF1-DFA4-92E5-F824-E1F76CE7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24619"/>
            <a:ext cx="5541054" cy="16553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Erfgoedwijs onderwijs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FDEFBC-319C-F002-F365-A8DBD7512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0419" y="3668285"/>
            <a:ext cx="4431162" cy="133796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Zoomt in op proces van erfgoed maken</a:t>
            </a:r>
          </a:p>
        </p:txBody>
      </p:sp>
    </p:spTree>
    <p:extLst>
      <p:ext uri="{BB962C8B-B14F-4D97-AF65-F5344CB8AC3E}">
        <p14:creationId xmlns:p14="http://schemas.microsoft.com/office/powerpoint/2010/main" val="324900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50E40-388A-BD39-022E-10244E1BE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Kritisch kijken naar erfgoed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D38C003-D9CA-59EF-1478-59304FD40B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7664" b="2146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EE4674-B229-A2BC-156C-023433374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Wie beslist wat erfgoed is?</a:t>
            </a:r>
          </a:p>
          <a:p>
            <a:r>
              <a:rPr lang="en-US" sz="1800"/>
              <a:t>Is al het erfgoed voor iedereen belangrijk?</a:t>
            </a:r>
          </a:p>
          <a:p>
            <a:r>
              <a:rPr lang="en-US" sz="1800"/>
              <a:t>Moet al het erfgoed bewaard blijven?</a:t>
            </a:r>
          </a:p>
          <a:p>
            <a:r>
              <a:rPr lang="en-US" sz="1800"/>
              <a:t>Mag je erfgoed veranderen?</a:t>
            </a:r>
          </a:p>
          <a:p>
            <a:r>
              <a:rPr lang="en-US" sz="1800"/>
              <a:t>Moet erfgoed ‘goed’ zijn?</a:t>
            </a:r>
          </a:p>
          <a:p>
            <a:r>
              <a:rPr lang="en-US" sz="1800"/>
              <a:t>Wie beslist dan wat ‘goed’ is?</a:t>
            </a:r>
          </a:p>
        </p:txBody>
      </p:sp>
    </p:spTree>
    <p:extLst>
      <p:ext uri="{BB962C8B-B14F-4D97-AF65-F5344CB8AC3E}">
        <p14:creationId xmlns:p14="http://schemas.microsoft.com/office/powerpoint/2010/main" val="235674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F27AA7-2168-5D6E-6157-212CD006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Proces van erfgoed maken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B20BC0F-8FA7-F589-2D69-BDC793DD73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258" r="30207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437137-2D90-453F-BB73-B2CE9E573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 b="1"/>
              <a:t>Erfgoed </a:t>
            </a:r>
            <a:r>
              <a:rPr lang="en-US" sz="2000"/>
              <a:t>is nooit neutraal</a:t>
            </a:r>
          </a:p>
          <a:p>
            <a:r>
              <a:rPr lang="en-US" sz="2000" b="1"/>
              <a:t>Meerdere groepen/personen betrokken</a:t>
            </a:r>
          </a:p>
          <a:p>
            <a:r>
              <a:rPr lang="en-US" sz="2000" b="1"/>
              <a:t>Verschillende perspectieven</a:t>
            </a:r>
          </a:p>
          <a:p>
            <a:r>
              <a:rPr lang="en-US" sz="2000" b="1"/>
              <a:t>Verschillende belangen</a:t>
            </a:r>
          </a:p>
          <a:p>
            <a:r>
              <a:rPr lang="en-US" sz="2000" b="1"/>
              <a:t>Emoties spelen altijd een rol</a:t>
            </a:r>
          </a:p>
          <a:p>
            <a:endParaRPr lang="en-US" sz="2000"/>
          </a:p>
          <a:p>
            <a:pPr marL="0"/>
            <a:r>
              <a:rPr lang="en-US" sz="2000"/>
              <a:t>Relatie met </a:t>
            </a:r>
            <a:r>
              <a:rPr lang="en-US" sz="2000" b="1"/>
              <a:t>burgerschap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7066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5A3931-ACEF-B01A-640D-65AC652E2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Relatie tussen erfgoed en burgerschap 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721DEDF-D4BA-F613-939C-0D7F2DB46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352091"/>
              </p:ext>
            </p:extLst>
          </p:nvPr>
        </p:nvGraphicFramePr>
        <p:xfrm>
          <a:off x="643467" y="1751535"/>
          <a:ext cx="10905067" cy="4241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9683">
                  <a:extLst>
                    <a:ext uri="{9D8B030D-6E8A-4147-A177-3AD203B41FA5}">
                      <a16:colId xmlns:a16="http://schemas.microsoft.com/office/drawing/2014/main" val="3236454226"/>
                    </a:ext>
                  </a:extLst>
                </a:gridCol>
                <a:gridCol w="3860366">
                  <a:extLst>
                    <a:ext uri="{9D8B030D-6E8A-4147-A177-3AD203B41FA5}">
                      <a16:colId xmlns:a16="http://schemas.microsoft.com/office/drawing/2014/main" val="1761585338"/>
                    </a:ext>
                  </a:extLst>
                </a:gridCol>
                <a:gridCol w="3995018">
                  <a:extLst>
                    <a:ext uri="{9D8B030D-6E8A-4147-A177-3AD203B41FA5}">
                      <a16:colId xmlns:a16="http://schemas.microsoft.com/office/drawing/2014/main" val="2202298447"/>
                    </a:ext>
                  </a:extLst>
                </a:gridCol>
              </a:tblGrid>
              <a:tr h="358146"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buNone/>
                      </a:pPr>
                      <a:r>
                        <a:rPr lang="nl-NL" sz="1900">
                          <a:effectLst/>
                        </a:rPr>
                        <a:t>Thema</a:t>
                      </a:r>
                      <a:endParaRPr lang="nl-NL" sz="1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buNone/>
                      </a:pPr>
                      <a:r>
                        <a:rPr lang="nl-NL" sz="1900">
                          <a:effectLst/>
                        </a:rPr>
                        <a:t>Erfgoedwijs Onderwijs</a:t>
                      </a:r>
                      <a:endParaRPr lang="nl-NL" sz="1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buNone/>
                      </a:pPr>
                      <a:r>
                        <a:rPr lang="nl-NL" sz="1900">
                          <a:effectLst/>
                        </a:rPr>
                        <a:t>Burgerschap</a:t>
                      </a:r>
                      <a:endParaRPr lang="nl-NL" sz="1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extLst>
                  <a:ext uri="{0D108BD9-81ED-4DB2-BD59-A6C34878D82A}">
                    <a16:rowId xmlns:a16="http://schemas.microsoft.com/office/drawing/2014/main" val="2606246984"/>
                  </a:ext>
                </a:extLst>
              </a:tr>
              <a:tr h="647240"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buNone/>
                      </a:pPr>
                      <a:r>
                        <a:rPr lang="nl-NL" sz="1900">
                          <a:effectLst/>
                        </a:rPr>
                        <a:t>Democratische vaardigheden</a:t>
                      </a:r>
                      <a:endParaRPr lang="nl-NL" sz="1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buNone/>
                      </a:pPr>
                      <a:r>
                        <a:rPr lang="nl-NL" sz="1900">
                          <a:effectLst/>
                        </a:rPr>
                        <a:t>Discussies over erfgoed en betekenissen</a:t>
                      </a:r>
                      <a:endParaRPr lang="nl-NL" sz="1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buNone/>
                      </a:pPr>
                      <a:r>
                        <a:rPr lang="nl-NL" sz="1900">
                          <a:effectLst/>
                        </a:rPr>
                        <a:t>Kritisch denken en argumenteren</a:t>
                      </a:r>
                      <a:endParaRPr lang="nl-NL" sz="1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extLst>
                  <a:ext uri="{0D108BD9-81ED-4DB2-BD59-A6C34878D82A}">
                    <a16:rowId xmlns:a16="http://schemas.microsoft.com/office/drawing/2014/main" val="3260294678"/>
                  </a:ext>
                </a:extLst>
              </a:tr>
              <a:tr h="647240">
                <a:tc>
                  <a:txBody>
                    <a:bodyPr/>
                    <a:lstStyle/>
                    <a:p>
                      <a:pPr algn="l"/>
                      <a:endParaRPr lang="nl-NL" sz="2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buNone/>
                      </a:pPr>
                      <a:r>
                        <a:rPr lang="nl-NL" sz="1900">
                          <a:effectLst/>
                        </a:rPr>
                        <a:t>Omgaan met botsende meningen over erfgoed</a:t>
                      </a:r>
                      <a:endParaRPr lang="nl-NL" sz="1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buNone/>
                      </a:pPr>
                      <a:r>
                        <a:rPr lang="nl-NL" sz="1900">
                          <a:effectLst/>
                        </a:rPr>
                        <a:t>Empathie en compromisvorming</a:t>
                      </a:r>
                      <a:endParaRPr lang="nl-NL" sz="1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extLst>
                  <a:ext uri="{0D108BD9-81ED-4DB2-BD59-A6C34878D82A}">
                    <a16:rowId xmlns:a16="http://schemas.microsoft.com/office/drawing/2014/main" val="795494044"/>
                  </a:ext>
                </a:extLst>
              </a:tr>
              <a:tr h="647240">
                <a:tc>
                  <a:txBody>
                    <a:bodyPr/>
                    <a:lstStyle/>
                    <a:p>
                      <a:pPr algn="l"/>
                      <a:endParaRPr lang="nl-NL" sz="2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buNone/>
                      </a:pPr>
                      <a:r>
                        <a:rPr lang="nl-NL" sz="1900">
                          <a:effectLst/>
                        </a:rPr>
                        <a:t>Erfgoedbeslissingen en participatie</a:t>
                      </a:r>
                      <a:endParaRPr lang="nl-NL" sz="1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buNone/>
                      </a:pPr>
                      <a:r>
                        <a:rPr lang="nl-NL" sz="1900">
                          <a:effectLst/>
                        </a:rPr>
                        <a:t>Actief meedoen in de samenleving</a:t>
                      </a:r>
                      <a:endParaRPr lang="nl-NL" sz="1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extLst>
                  <a:ext uri="{0D108BD9-81ED-4DB2-BD59-A6C34878D82A}">
                    <a16:rowId xmlns:a16="http://schemas.microsoft.com/office/drawing/2014/main" val="1640840148"/>
                  </a:ext>
                </a:extLst>
              </a:tr>
              <a:tr h="647240"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buNone/>
                      </a:pPr>
                      <a:r>
                        <a:rPr lang="nl-NL" sz="1900">
                          <a:effectLst/>
                        </a:rPr>
                        <a:t>Erfgoed en emoties</a:t>
                      </a:r>
                      <a:endParaRPr lang="nl-NL" sz="1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buNone/>
                      </a:pPr>
                      <a:r>
                        <a:rPr lang="nl-NL" sz="1900">
                          <a:effectLst/>
                        </a:rPr>
                        <a:t>Erfgoed en identiteit: trots, verdriet, verzet</a:t>
                      </a:r>
                      <a:endParaRPr lang="nl-NL" sz="1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buNone/>
                      </a:pPr>
                      <a:r>
                        <a:rPr lang="nl-NL" sz="1900">
                          <a:effectLst/>
                        </a:rPr>
                        <a:t>Reflectie op eigen en andermans geschiedenis</a:t>
                      </a:r>
                      <a:endParaRPr lang="nl-NL" sz="1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extLst>
                  <a:ext uri="{0D108BD9-81ED-4DB2-BD59-A6C34878D82A}">
                    <a16:rowId xmlns:a16="http://schemas.microsoft.com/office/drawing/2014/main" val="126340025"/>
                  </a:ext>
                </a:extLst>
              </a:tr>
              <a:tr h="647240">
                <a:tc>
                  <a:txBody>
                    <a:bodyPr/>
                    <a:lstStyle/>
                    <a:p>
                      <a:pPr algn="l"/>
                      <a:endParaRPr lang="nl-NL" sz="2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buNone/>
                      </a:pPr>
                      <a:r>
                        <a:rPr lang="nl-NL" sz="1900">
                          <a:effectLst/>
                        </a:rPr>
                        <a:t>Inclusie en uitsluiting binnen erfgoed</a:t>
                      </a:r>
                      <a:endParaRPr lang="nl-NL" sz="1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buNone/>
                      </a:pPr>
                      <a:r>
                        <a:rPr lang="nl-NL" sz="1900">
                          <a:effectLst/>
                        </a:rPr>
                        <a:t>Bewustwording van sociale rechtvaardigheid</a:t>
                      </a:r>
                      <a:endParaRPr lang="nl-NL" sz="1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extLst>
                  <a:ext uri="{0D108BD9-81ED-4DB2-BD59-A6C34878D82A}">
                    <a16:rowId xmlns:a16="http://schemas.microsoft.com/office/drawing/2014/main" val="2304728497"/>
                  </a:ext>
                </a:extLst>
              </a:tr>
              <a:tr h="647240">
                <a:tc>
                  <a:txBody>
                    <a:bodyPr/>
                    <a:lstStyle/>
                    <a:p>
                      <a:pPr algn="l"/>
                      <a:endParaRPr lang="nl-NL" sz="2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buNone/>
                      </a:pPr>
                      <a:r>
                        <a:rPr lang="nl-NL" sz="1900">
                          <a:effectLst/>
                        </a:rPr>
                        <a:t>Zelf bijdragen aan erfgoedprojecten</a:t>
                      </a:r>
                      <a:endParaRPr lang="nl-NL" sz="17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tc>
                  <a:txBody>
                    <a:bodyPr/>
                    <a:lstStyle/>
                    <a:p>
                      <a:pPr marL="450215" algn="l">
                        <a:spcBef>
                          <a:spcPts val="600"/>
                        </a:spcBef>
                        <a:buNone/>
                      </a:pPr>
                      <a:r>
                        <a:rPr lang="nl-NL" sz="1900">
                          <a:effectLst/>
                        </a:rPr>
                        <a:t>Maatschappelijke betrokkenheid ontwikkelen</a:t>
                      </a:r>
                      <a:endParaRPr lang="nl-NL" sz="17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8" marR="16268" marT="16268" marB="16268" anchor="ctr"/>
                </a:tc>
                <a:extLst>
                  <a:ext uri="{0D108BD9-81ED-4DB2-BD59-A6C34878D82A}">
                    <a16:rowId xmlns:a16="http://schemas.microsoft.com/office/drawing/2014/main" val="3729175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09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Afbeelding met schets, tekening, gebouw, raam&#10;&#10;Door AI gegenereerde inhoud is mogelijk onjuist.">
            <a:extLst>
              <a:ext uri="{FF2B5EF4-FFF2-40B4-BE49-F238E27FC236}">
                <a16:creationId xmlns:a16="http://schemas.microsoft.com/office/drawing/2014/main" id="{9D2F7D69-2E56-4844-6AE4-735B44934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95621C-FF2F-08C7-9DDB-3CCBCCE3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Oefening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Ik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weet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|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ik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vind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|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ik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voel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367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8228FA6974E4CA16A9D144AAA02C2" ma:contentTypeVersion="20" ma:contentTypeDescription="Een nieuw document maken." ma:contentTypeScope="" ma:versionID="2945e050a4c9818c04ae1feb49a27e5d">
  <xsd:schema xmlns:xsd="http://www.w3.org/2001/XMLSchema" xmlns:xs="http://www.w3.org/2001/XMLSchema" xmlns:p="http://schemas.microsoft.com/office/2006/metadata/properties" xmlns:ns2="1eb8957d-e436-41cc-a923-f5e62e130797" xmlns:ns3="772d7db0-c548-4bda-a7e6-ef42f7a23cdd" targetNamespace="http://schemas.microsoft.com/office/2006/metadata/properties" ma:root="true" ma:fieldsID="90a1f0e55c76bc1b5e97310108d1d75b" ns2:_="" ns3:_="">
    <xsd:import namespace="1eb8957d-e436-41cc-a923-f5e62e130797"/>
    <xsd:import namespace="772d7db0-c548-4bda-a7e6-ef42f7a23c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Volgor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8957d-e436-41cc-a923-f5e62e1307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6a8d90f3-d15c-4033-915a-99042c44e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Volgorde" ma:index="26" nillable="true" ma:displayName="Volgorde" ma:format="Dropdown" ma:internalName="Volgord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2d7db0-c548-4bda-a7e6-ef42f7a23cd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9970ab5-efc6-4f3d-81ac-f85d5e5f87de}" ma:internalName="TaxCatchAll" ma:showField="CatchAllData" ma:web="772d7db0-c548-4bda-a7e6-ef42f7a23c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b8957d-e436-41cc-a923-f5e62e130797">
      <Terms xmlns="http://schemas.microsoft.com/office/infopath/2007/PartnerControls"/>
    </lcf76f155ced4ddcb4097134ff3c332f>
    <TaxCatchAll xmlns="772d7db0-c548-4bda-a7e6-ef42f7a23cdd" xsi:nil="true"/>
    <Volgorde xmlns="1eb8957d-e436-41cc-a923-f5e62e130797" xsi:nil="true"/>
  </documentManagement>
</p:properties>
</file>

<file path=customXml/itemProps1.xml><?xml version="1.0" encoding="utf-8"?>
<ds:datastoreItem xmlns:ds="http://schemas.openxmlformats.org/officeDocument/2006/customXml" ds:itemID="{5CD7A6D0-63C9-4241-A75D-881B897CDEA8}"/>
</file>

<file path=customXml/itemProps2.xml><?xml version="1.0" encoding="utf-8"?>
<ds:datastoreItem xmlns:ds="http://schemas.openxmlformats.org/officeDocument/2006/customXml" ds:itemID="{20F76EA7-3B50-4CEC-9996-17393F362B06}"/>
</file>

<file path=customXml/itemProps3.xml><?xml version="1.0" encoding="utf-8"?>
<ds:datastoreItem xmlns:ds="http://schemas.openxmlformats.org/officeDocument/2006/customXml" ds:itemID="{AE7D2298-E5D3-47E2-ADCF-591749D75027}"/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316</Words>
  <Application>Microsoft Macintosh PowerPoint</Application>
  <PresentationFormat>Breedbeeld</PresentationFormat>
  <Paragraphs>55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Century Gothic</vt:lpstr>
      <vt:lpstr>Kantoorthema</vt:lpstr>
      <vt:lpstr>ICC-bijeenkomst IVAK</vt:lpstr>
      <vt:lpstr>Wat is erfgoed?</vt:lpstr>
      <vt:lpstr>Definitie van erfgoed</vt:lpstr>
      <vt:lpstr>Belang van erfgoed</vt:lpstr>
      <vt:lpstr>Erfgoedwijs onderwijs</vt:lpstr>
      <vt:lpstr>Kritisch kijken naar erfgoed</vt:lpstr>
      <vt:lpstr>Proces van erfgoed maken</vt:lpstr>
      <vt:lpstr>Relatie tussen erfgoed en burgerschap </vt:lpstr>
      <vt:lpstr>Oefening: Ik weet | ik vind | ik voel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 van Steenwijk</dc:creator>
  <cp:lastModifiedBy>Kim van Steenwijk</cp:lastModifiedBy>
  <cp:revision>6</cp:revision>
  <dcterms:created xsi:type="dcterms:W3CDTF">2025-02-10T12:06:59Z</dcterms:created>
  <dcterms:modified xsi:type="dcterms:W3CDTF">2025-03-19T09:04:00Z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0x0101006368228FA6974E4CA16A9D144AAA02C2</vt:lpwstr>
  </property>
</Properties>
</file>